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Garet" charset="1" panose="00000000000000000000"/>
      <p:regular r:id="rId24"/>
    </p:embeddedFont>
    <p:embeddedFont>
      <p:font typeface="Garet Bold" charset="1" panose="00000000000000000000"/>
      <p:regular r:id="rId25"/>
    </p:embeddedFont>
    <p:embeddedFont>
      <p:font typeface="Inter" charset="1" panose="020B0502030000000004"/>
      <p:regular r:id="rId26"/>
    </p:embeddedFont>
    <p:embeddedFont>
      <p:font typeface="Inter Bold" charset="1" panose="020B0802030000000004"/>
      <p:regular r:id="rId27"/>
    </p:embeddedFont>
    <p:embeddedFont>
      <p:font typeface="Open Sans" charset="1" panose="00000000000000000000"/>
      <p:regular r:id="rId28"/>
    </p:embeddedFont>
    <p:embeddedFont>
      <p:font typeface="Canva Sans" charset="1" panose="020B0503030501040103"/>
      <p:regular r:id="rId29"/>
    </p:embeddedFont>
    <p:embeddedFont>
      <p:font typeface="Open Sans Bold" charset="1" panose="000000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svg" Type="http://schemas.openxmlformats.org/officeDocument/2006/relationships/image"/><Relationship Id="rId2" Target="../media/image25.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 Id="rId9" Target="../media/image3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3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svg" Type="http://schemas.openxmlformats.org/officeDocument/2006/relationships/image"/><Relationship Id="rId4" Target="../media/image42.png" Type="http://schemas.openxmlformats.org/officeDocument/2006/relationships/image"/><Relationship Id="rId5" Target="../media/image43.png" Type="http://schemas.openxmlformats.org/officeDocument/2006/relationships/image"/><Relationship Id="rId6" Target="../media/image44.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sv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 Id="rId6" Target="../media/image55.png" Type="http://schemas.openxmlformats.org/officeDocument/2006/relationships/image"/><Relationship Id="rId7" Target="../media/image56.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7109187"/>
            <a:ext cx="1028700" cy="3177813"/>
            <a:chOff x="0" y="0"/>
            <a:chExt cx="812800" cy="2510865"/>
          </a:xfrm>
        </p:grpSpPr>
        <p:sp>
          <p:nvSpPr>
            <p:cNvPr name="Freeform 3" id="3"/>
            <p:cNvSpPr/>
            <p:nvPr/>
          </p:nvSpPr>
          <p:spPr>
            <a:xfrm flipH="false" flipV="false" rot="0">
              <a:off x="0" y="0"/>
              <a:ext cx="812800" cy="2510865"/>
            </a:xfrm>
            <a:custGeom>
              <a:avLst/>
              <a:gdLst/>
              <a:ahLst/>
              <a:cxnLst/>
              <a:rect r="r" b="b" t="t" l="l"/>
              <a:pathLst>
                <a:path h="2510865" w="812800">
                  <a:moveTo>
                    <a:pt x="0" y="0"/>
                  </a:moveTo>
                  <a:lnTo>
                    <a:pt x="812800" y="0"/>
                  </a:lnTo>
                  <a:lnTo>
                    <a:pt x="812800" y="2510865"/>
                  </a:lnTo>
                  <a:lnTo>
                    <a:pt x="0" y="2510865"/>
                  </a:lnTo>
                  <a:close/>
                </a:path>
              </a:pathLst>
            </a:custGeom>
            <a:solidFill>
              <a:srgbClr val="0345E4"/>
            </a:solidFill>
          </p:spPr>
        </p:sp>
        <p:sp>
          <p:nvSpPr>
            <p:cNvPr name="TextBox 4" id="4"/>
            <p:cNvSpPr txBox="true"/>
            <p:nvPr/>
          </p:nvSpPr>
          <p:spPr>
            <a:xfrm>
              <a:off x="0" y="-38100"/>
              <a:ext cx="812800" cy="254896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7109187"/>
            <a:ext cx="11842469" cy="3177813"/>
            <a:chOff x="0" y="0"/>
            <a:chExt cx="9357013" cy="2510865"/>
          </a:xfrm>
        </p:grpSpPr>
        <p:sp>
          <p:nvSpPr>
            <p:cNvPr name="Freeform 6" id="6"/>
            <p:cNvSpPr/>
            <p:nvPr/>
          </p:nvSpPr>
          <p:spPr>
            <a:xfrm flipH="false" flipV="false" rot="0">
              <a:off x="0" y="0"/>
              <a:ext cx="9357013" cy="2510865"/>
            </a:xfrm>
            <a:custGeom>
              <a:avLst/>
              <a:gdLst/>
              <a:ahLst/>
              <a:cxnLst/>
              <a:rect r="r" b="b" t="t" l="l"/>
              <a:pathLst>
                <a:path h="2510865" w="9357013">
                  <a:moveTo>
                    <a:pt x="0" y="0"/>
                  </a:moveTo>
                  <a:lnTo>
                    <a:pt x="9357013" y="0"/>
                  </a:lnTo>
                  <a:lnTo>
                    <a:pt x="9357013" y="2510865"/>
                  </a:lnTo>
                  <a:lnTo>
                    <a:pt x="0" y="2510865"/>
                  </a:lnTo>
                  <a:close/>
                </a:path>
              </a:pathLst>
            </a:custGeom>
            <a:solidFill>
              <a:srgbClr val="F6F6F6"/>
            </a:solidFill>
          </p:spPr>
        </p:sp>
        <p:sp>
          <p:nvSpPr>
            <p:cNvPr name="TextBox 7" id="7"/>
            <p:cNvSpPr txBox="true"/>
            <p:nvPr/>
          </p:nvSpPr>
          <p:spPr>
            <a:xfrm>
              <a:off x="0" y="-38100"/>
              <a:ext cx="9357013" cy="254896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568895" y="0"/>
            <a:ext cx="17719105" cy="982466"/>
            <a:chOff x="0" y="0"/>
            <a:chExt cx="14000281" cy="776270"/>
          </a:xfrm>
        </p:grpSpPr>
        <p:sp>
          <p:nvSpPr>
            <p:cNvPr name="Freeform 9" id="9"/>
            <p:cNvSpPr/>
            <p:nvPr/>
          </p:nvSpPr>
          <p:spPr>
            <a:xfrm flipH="false" flipV="false" rot="0">
              <a:off x="0" y="0"/>
              <a:ext cx="14000280" cy="776270"/>
            </a:xfrm>
            <a:custGeom>
              <a:avLst/>
              <a:gdLst/>
              <a:ahLst/>
              <a:cxnLst/>
              <a:rect r="r" b="b" t="t" l="l"/>
              <a:pathLst>
                <a:path h="776270" w="14000280">
                  <a:moveTo>
                    <a:pt x="0" y="0"/>
                  </a:moveTo>
                  <a:lnTo>
                    <a:pt x="14000280" y="0"/>
                  </a:lnTo>
                  <a:lnTo>
                    <a:pt x="14000280" y="776270"/>
                  </a:lnTo>
                  <a:lnTo>
                    <a:pt x="0" y="776270"/>
                  </a:lnTo>
                  <a:close/>
                </a:path>
              </a:pathLst>
            </a:custGeom>
            <a:solidFill>
              <a:srgbClr val="0345E4"/>
            </a:solidFill>
          </p:spPr>
        </p:sp>
        <p:sp>
          <p:nvSpPr>
            <p:cNvPr name="TextBox 10" id="10"/>
            <p:cNvSpPr txBox="true"/>
            <p:nvPr/>
          </p:nvSpPr>
          <p:spPr>
            <a:xfrm>
              <a:off x="0" y="-38100"/>
              <a:ext cx="14000281" cy="81437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609914" y="0"/>
            <a:ext cx="1694792" cy="10287000"/>
            <a:chOff x="0" y="0"/>
            <a:chExt cx="446365" cy="2709333"/>
          </a:xfrm>
        </p:grpSpPr>
        <p:sp>
          <p:nvSpPr>
            <p:cNvPr name="Freeform 12" id="12"/>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13" id="13"/>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0853887" y="786854"/>
            <a:ext cx="1977164" cy="197716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199699" y="0"/>
                  </a:moveTo>
                  <a:lnTo>
                    <a:pt x="613101" y="0"/>
                  </a:lnTo>
                  <a:cubicBezTo>
                    <a:pt x="666064" y="0"/>
                    <a:pt x="716859" y="21040"/>
                    <a:pt x="754309" y="58491"/>
                  </a:cubicBezTo>
                  <a:cubicBezTo>
                    <a:pt x="791760" y="95941"/>
                    <a:pt x="812800" y="146736"/>
                    <a:pt x="812800" y="199699"/>
                  </a:cubicBezTo>
                  <a:lnTo>
                    <a:pt x="812800" y="613101"/>
                  </a:lnTo>
                  <a:cubicBezTo>
                    <a:pt x="812800" y="666064"/>
                    <a:pt x="791760" y="716859"/>
                    <a:pt x="754309" y="754309"/>
                  </a:cubicBezTo>
                  <a:cubicBezTo>
                    <a:pt x="716859" y="791760"/>
                    <a:pt x="666064" y="812800"/>
                    <a:pt x="613101" y="812800"/>
                  </a:cubicBezTo>
                  <a:lnTo>
                    <a:pt x="199699" y="812800"/>
                  </a:lnTo>
                  <a:cubicBezTo>
                    <a:pt x="146736" y="812800"/>
                    <a:pt x="95941" y="791760"/>
                    <a:pt x="58491" y="754309"/>
                  </a:cubicBezTo>
                  <a:cubicBezTo>
                    <a:pt x="21040" y="716859"/>
                    <a:pt x="0" y="666064"/>
                    <a:pt x="0" y="613101"/>
                  </a:cubicBezTo>
                  <a:lnTo>
                    <a:pt x="0" y="199699"/>
                  </a:lnTo>
                  <a:cubicBezTo>
                    <a:pt x="0" y="146736"/>
                    <a:pt x="21040" y="95941"/>
                    <a:pt x="58491" y="58491"/>
                  </a:cubicBezTo>
                  <a:cubicBezTo>
                    <a:pt x="95941" y="21040"/>
                    <a:pt x="146736" y="0"/>
                    <a:pt x="199699" y="0"/>
                  </a:cubicBezTo>
                  <a:close/>
                </a:path>
              </a:pathLst>
            </a:custGeom>
            <a:solidFill>
              <a:srgbClr val="0345E4">
                <a:alpha val="29804"/>
              </a:srgbClr>
            </a:solidFill>
          </p:spPr>
        </p:sp>
        <p:sp>
          <p:nvSpPr>
            <p:cNvPr name="TextBox 16" id="1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8484493" y="9014056"/>
            <a:ext cx="2545888" cy="2545888"/>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9804"/>
                </a:srgbClr>
              </a:solid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9897464" y="1028700"/>
            <a:ext cx="8390536" cy="9258300"/>
          </a:xfrm>
          <a:custGeom>
            <a:avLst/>
            <a:gdLst/>
            <a:ahLst/>
            <a:cxnLst/>
            <a:rect r="r" b="b" t="t" l="l"/>
            <a:pathLst>
              <a:path h="9258300" w="8390536">
                <a:moveTo>
                  <a:pt x="0" y="0"/>
                </a:moveTo>
                <a:lnTo>
                  <a:pt x="8390536" y="0"/>
                </a:lnTo>
                <a:lnTo>
                  <a:pt x="8390536" y="9258300"/>
                </a:lnTo>
                <a:lnTo>
                  <a:pt x="0" y="9258300"/>
                </a:lnTo>
                <a:lnTo>
                  <a:pt x="0" y="0"/>
                </a:lnTo>
                <a:close/>
              </a:path>
            </a:pathLst>
          </a:custGeom>
          <a:blipFill>
            <a:blip r:embed="rId2"/>
            <a:stretch>
              <a:fillRect l="-5171" t="0" r="-5171" b="0"/>
            </a:stretch>
          </a:blipFill>
        </p:spPr>
      </p:sp>
      <p:sp>
        <p:nvSpPr>
          <p:cNvPr name="TextBox 21" id="21"/>
          <p:cNvSpPr txBox="true"/>
          <p:nvPr/>
        </p:nvSpPr>
        <p:spPr>
          <a:xfrm rot="0">
            <a:off x="1439488" y="7419485"/>
            <a:ext cx="5102540" cy="389255"/>
          </a:xfrm>
          <a:prstGeom prst="rect">
            <a:avLst/>
          </a:prstGeom>
        </p:spPr>
        <p:txBody>
          <a:bodyPr anchor="t" rtlCol="false" tIns="0" lIns="0" bIns="0" rIns="0">
            <a:spAutoFit/>
          </a:bodyPr>
          <a:lstStyle/>
          <a:p>
            <a:pPr algn="l">
              <a:lnSpc>
                <a:spcPts val="3220"/>
              </a:lnSpc>
            </a:pPr>
            <a:r>
              <a:rPr lang="en-US" sz="2300">
                <a:solidFill>
                  <a:srgbClr val="000000"/>
                </a:solidFill>
                <a:latin typeface="Garet"/>
                <a:ea typeface="Garet"/>
                <a:cs typeface="Garet"/>
                <a:sym typeface="Garet"/>
              </a:rPr>
              <a:t>Duaa Mohamed Salman</a:t>
            </a:r>
          </a:p>
        </p:txBody>
      </p:sp>
      <p:sp>
        <p:nvSpPr>
          <p:cNvPr name="TextBox 22" id="22"/>
          <p:cNvSpPr txBox="true"/>
          <p:nvPr/>
        </p:nvSpPr>
        <p:spPr>
          <a:xfrm rot="0">
            <a:off x="-304999" y="3062212"/>
            <a:ext cx="10062436" cy="1995805"/>
          </a:xfrm>
          <a:prstGeom prst="rect">
            <a:avLst/>
          </a:prstGeom>
        </p:spPr>
        <p:txBody>
          <a:bodyPr anchor="t" rtlCol="false" tIns="0" lIns="0" bIns="0" rIns="0">
            <a:spAutoFit/>
          </a:bodyPr>
          <a:lstStyle/>
          <a:p>
            <a:pPr algn="ctr">
              <a:lnSpc>
                <a:spcPts val="7819"/>
              </a:lnSpc>
            </a:pPr>
            <a:r>
              <a:rPr lang="en-US" b="true" sz="6799">
                <a:solidFill>
                  <a:srgbClr val="000000"/>
                </a:solidFill>
                <a:latin typeface="Garet Bold"/>
                <a:ea typeface="Garet Bold"/>
                <a:cs typeface="Garet Bold"/>
                <a:sym typeface="Garet Bold"/>
              </a:rPr>
              <a:t>BEYOND THE </a:t>
            </a:r>
          </a:p>
          <a:p>
            <a:pPr algn="ctr">
              <a:lnSpc>
                <a:spcPts val="7819"/>
              </a:lnSpc>
            </a:pPr>
            <a:r>
              <a:rPr lang="en-US" b="true" sz="6799">
                <a:solidFill>
                  <a:srgbClr val="000000"/>
                </a:solidFill>
                <a:latin typeface="Garet Bold"/>
                <a:ea typeface="Garet Bold"/>
                <a:cs typeface="Garet Bold"/>
                <a:sym typeface="Garet Bold"/>
              </a:rPr>
              <a:t>CRASH</a:t>
            </a:r>
          </a:p>
        </p:txBody>
      </p:sp>
      <p:sp>
        <p:nvSpPr>
          <p:cNvPr name="TextBox 23" id="23"/>
          <p:cNvSpPr txBox="true"/>
          <p:nvPr/>
        </p:nvSpPr>
        <p:spPr>
          <a:xfrm rot="0">
            <a:off x="2054162" y="5216483"/>
            <a:ext cx="5970389" cy="530860"/>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Inter"/>
                <a:ea typeface="Inter"/>
                <a:cs typeface="Inter"/>
                <a:sym typeface="Inter"/>
              </a:rPr>
              <a:t>A Look into U.S. Road Accidents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798572" y="-3621334"/>
            <a:ext cx="6460278" cy="646027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571342" y="0"/>
            <a:ext cx="18007685" cy="996663"/>
            <a:chOff x="0" y="0"/>
            <a:chExt cx="4742765" cy="262496"/>
          </a:xfrm>
        </p:grpSpPr>
        <p:sp>
          <p:nvSpPr>
            <p:cNvPr name="Freeform 6" id="6"/>
            <p:cNvSpPr/>
            <p:nvPr/>
          </p:nvSpPr>
          <p:spPr>
            <a:xfrm flipH="false" flipV="false" rot="0">
              <a:off x="0" y="0"/>
              <a:ext cx="4742765" cy="262496"/>
            </a:xfrm>
            <a:custGeom>
              <a:avLst/>
              <a:gdLst/>
              <a:ahLst/>
              <a:cxnLst/>
              <a:rect r="r" b="b" t="t" l="l"/>
              <a:pathLst>
                <a:path h="262496" w="4742765">
                  <a:moveTo>
                    <a:pt x="0" y="0"/>
                  </a:moveTo>
                  <a:lnTo>
                    <a:pt x="4742765" y="0"/>
                  </a:lnTo>
                  <a:lnTo>
                    <a:pt x="4742765" y="262496"/>
                  </a:lnTo>
                  <a:lnTo>
                    <a:pt x="0" y="262496"/>
                  </a:lnTo>
                  <a:close/>
                </a:path>
              </a:pathLst>
            </a:custGeom>
            <a:solidFill>
              <a:srgbClr val="0345E4"/>
            </a:solidFill>
          </p:spPr>
        </p:sp>
        <p:sp>
          <p:nvSpPr>
            <p:cNvPr name="TextBox 7" id="7"/>
            <p:cNvSpPr txBox="true"/>
            <p:nvPr/>
          </p:nvSpPr>
          <p:spPr>
            <a:xfrm>
              <a:off x="0" y="-38100"/>
              <a:ext cx="4742765" cy="300596"/>
            </a:xfrm>
            <a:prstGeom prst="rect">
              <a:avLst/>
            </a:prstGeom>
          </p:spPr>
          <p:txBody>
            <a:bodyPr anchor="ctr" rtlCol="false" tIns="50800" lIns="50800" bIns="50800" rIns="50800"/>
            <a:lstStyle/>
            <a:p>
              <a:pPr algn="ctr">
                <a:lnSpc>
                  <a:spcPts val="2659"/>
                </a:lnSpc>
              </a:pPr>
            </a:p>
          </p:txBody>
        </p:sp>
      </p:grpSp>
      <p:sp>
        <p:nvSpPr>
          <p:cNvPr name="AutoShape 8" id="8"/>
          <p:cNvSpPr/>
          <p:nvPr/>
        </p:nvSpPr>
        <p:spPr>
          <a:xfrm>
            <a:off x="12465658" y="4096889"/>
            <a:ext cx="1310100" cy="0"/>
          </a:xfrm>
          <a:prstGeom prst="line">
            <a:avLst/>
          </a:prstGeom>
          <a:ln cap="flat" w="95250">
            <a:solidFill>
              <a:srgbClr val="FFFFFF"/>
            </a:solidFill>
            <a:prstDash val="solid"/>
            <a:headEnd type="none" len="sm" w="sm"/>
            <a:tailEnd type="none" len="sm" w="sm"/>
          </a:ln>
        </p:spPr>
      </p:sp>
      <p:sp>
        <p:nvSpPr>
          <p:cNvPr name="TextBox 9" id="9"/>
          <p:cNvSpPr txBox="true"/>
          <p:nvPr/>
        </p:nvSpPr>
        <p:spPr>
          <a:xfrm rot="0">
            <a:off x="1328923" y="23669"/>
            <a:ext cx="16719128" cy="854076"/>
          </a:xfrm>
          <a:prstGeom prst="rect">
            <a:avLst/>
          </a:prstGeom>
        </p:spPr>
        <p:txBody>
          <a:bodyPr anchor="t" rtlCol="false" tIns="0" lIns="0" bIns="0" rIns="0">
            <a:spAutoFit/>
          </a:bodyPr>
          <a:lstStyle/>
          <a:p>
            <a:pPr algn="ctr">
              <a:lnSpc>
                <a:spcPts val="6999"/>
              </a:lnSpc>
            </a:pPr>
            <a:r>
              <a:rPr lang="en-US" b="true" sz="4999" spc="99">
                <a:solidFill>
                  <a:srgbClr val="FFFFFF"/>
                </a:solidFill>
                <a:latin typeface="Garet Bold"/>
                <a:ea typeface="Garet Bold"/>
                <a:cs typeface="Garet Bold"/>
                <a:sym typeface="Garet Bold"/>
              </a:rPr>
              <a:t>POINT OF INTEREST ANNOTATION</a:t>
            </a:r>
          </a:p>
        </p:txBody>
      </p:sp>
      <p:sp>
        <p:nvSpPr>
          <p:cNvPr name="TextBox 10" id="10"/>
          <p:cNvSpPr txBox="true"/>
          <p:nvPr/>
        </p:nvSpPr>
        <p:spPr>
          <a:xfrm rot="0">
            <a:off x="1648963" y="9023350"/>
            <a:ext cx="2743103" cy="389255"/>
          </a:xfrm>
          <a:prstGeom prst="rect">
            <a:avLst/>
          </a:prstGeom>
        </p:spPr>
        <p:txBody>
          <a:bodyPr anchor="t" rtlCol="false" tIns="0" lIns="0" bIns="0" rIns="0">
            <a:spAutoFit/>
          </a:bodyPr>
          <a:lstStyle/>
          <a:p>
            <a:pPr algn="l">
              <a:lnSpc>
                <a:spcPts val="3220"/>
              </a:lnSpc>
            </a:pPr>
            <a:r>
              <a:rPr lang="en-US" sz="2300" b="true">
                <a:solidFill>
                  <a:srgbClr val="FFFFFF"/>
                </a:solidFill>
                <a:latin typeface="Garet Bold"/>
                <a:ea typeface="Garet Bold"/>
                <a:cs typeface="Garet Bold"/>
                <a:sym typeface="Garet Bold"/>
              </a:rPr>
              <a:t>Thynk Unlimited</a:t>
            </a:r>
          </a:p>
        </p:txBody>
      </p:sp>
      <p:grpSp>
        <p:nvGrpSpPr>
          <p:cNvPr name="Group 11" id="11"/>
          <p:cNvGrpSpPr/>
          <p:nvPr/>
        </p:nvGrpSpPr>
        <p:grpSpPr>
          <a:xfrm rot="0">
            <a:off x="16230656" y="-1369287"/>
            <a:ext cx="3277467" cy="327746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5400000">
            <a:off x="-1106874" y="5510310"/>
            <a:ext cx="3251657" cy="424814"/>
          </a:xfrm>
          <a:prstGeom prst="rect">
            <a:avLst/>
          </a:prstGeom>
        </p:spPr>
        <p:txBody>
          <a:bodyPr anchor="t" rtlCol="false" tIns="0" lIns="0" bIns="0" rIns="0">
            <a:spAutoFit/>
          </a:bodyPr>
          <a:lstStyle/>
          <a:p>
            <a:pPr algn="just" marL="0" indent="0" lvl="0">
              <a:lnSpc>
                <a:spcPts val="3675"/>
              </a:lnSpc>
            </a:pPr>
            <a:r>
              <a:rPr lang="en-US" sz="2100">
                <a:solidFill>
                  <a:srgbClr val="B8B8B8"/>
                </a:solidFill>
                <a:latin typeface="Open Sans"/>
                <a:ea typeface="Open Sans"/>
                <a:cs typeface="Open Sans"/>
                <a:sym typeface="Open Sans"/>
              </a:rPr>
              <a:t>Number of accidents </a:t>
            </a:r>
          </a:p>
        </p:txBody>
      </p:sp>
      <p:sp>
        <p:nvSpPr>
          <p:cNvPr name="TextBox 15" id="15"/>
          <p:cNvSpPr txBox="true"/>
          <p:nvPr/>
        </p:nvSpPr>
        <p:spPr>
          <a:xfrm rot="0">
            <a:off x="5662036" y="9665151"/>
            <a:ext cx="4026452" cy="424814"/>
          </a:xfrm>
          <a:prstGeom prst="rect">
            <a:avLst/>
          </a:prstGeom>
        </p:spPr>
        <p:txBody>
          <a:bodyPr anchor="t" rtlCol="false" tIns="0" lIns="0" bIns="0" rIns="0">
            <a:spAutoFit/>
          </a:bodyPr>
          <a:lstStyle/>
          <a:p>
            <a:pPr algn="ctr" marL="0" indent="0" lvl="0">
              <a:lnSpc>
                <a:spcPts val="3675"/>
              </a:lnSpc>
            </a:pPr>
            <a:r>
              <a:rPr lang="en-US" sz="2100">
                <a:solidFill>
                  <a:srgbClr val="B8B8B8"/>
                </a:solidFill>
                <a:latin typeface="Open Sans"/>
                <a:ea typeface="Open Sans"/>
                <a:cs typeface="Open Sans"/>
                <a:sym typeface="Open Sans"/>
              </a:rPr>
              <a:t>Point of interest annotation</a:t>
            </a:r>
          </a:p>
        </p:txBody>
      </p:sp>
      <p:sp>
        <p:nvSpPr>
          <p:cNvPr name="Freeform 16" id="16"/>
          <p:cNvSpPr/>
          <p:nvPr/>
        </p:nvSpPr>
        <p:spPr>
          <a:xfrm flipH="false" flipV="false" rot="0">
            <a:off x="1028700" y="1275391"/>
            <a:ext cx="13072709" cy="8494535"/>
          </a:xfrm>
          <a:custGeom>
            <a:avLst/>
            <a:gdLst/>
            <a:ahLst/>
            <a:cxnLst/>
            <a:rect r="r" b="b" t="t" l="l"/>
            <a:pathLst>
              <a:path h="8494535" w="13072709">
                <a:moveTo>
                  <a:pt x="0" y="0"/>
                </a:moveTo>
                <a:lnTo>
                  <a:pt x="13072709" y="0"/>
                </a:lnTo>
                <a:lnTo>
                  <a:pt x="13072709" y="8494535"/>
                </a:lnTo>
                <a:lnTo>
                  <a:pt x="0" y="8494535"/>
                </a:lnTo>
                <a:lnTo>
                  <a:pt x="0" y="0"/>
                </a:lnTo>
                <a:close/>
              </a:path>
            </a:pathLst>
          </a:custGeom>
          <a:blipFill>
            <a:blip r:embed="rId2"/>
            <a:stretch>
              <a:fillRect l="-5080" t="-8108" r="0" b="-3473"/>
            </a:stretch>
          </a:blipFill>
        </p:spPr>
      </p:sp>
      <p:sp>
        <p:nvSpPr>
          <p:cNvPr name="Freeform 17" id="17"/>
          <p:cNvSpPr/>
          <p:nvPr/>
        </p:nvSpPr>
        <p:spPr>
          <a:xfrm flipH="false" flipV="false" rot="-2630740">
            <a:off x="15519483" y="4483263"/>
            <a:ext cx="4126908" cy="3714217"/>
          </a:xfrm>
          <a:custGeom>
            <a:avLst/>
            <a:gdLst/>
            <a:ahLst/>
            <a:cxnLst/>
            <a:rect r="r" b="b" t="t" l="l"/>
            <a:pathLst>
              <a:path h="3714217" w="4126908">
                <a:moveTo>
                  <a:pt x="0" y="0"/>
                </a:moveTo>
                <a:lnTo>
                  <a:pt x="4126907" y="0"/>
                </a:lnTo>
                <a:lnTo>
                  <a:pt x="4126907" y="3714217"/>
                </a:lnTo>
                <a:lnTo>
                  <a:pt x="0" y="3714217"/>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1825963">
            <a:off x="14219011" y="6911598"/>
            <a:ext cx="4395055" cy="4395055"/>
          </a:xfrm>
          <a:custGeom>
            <a:avLst/>
            <a:gdLst/>
            <a:ahLst/>
            <a:cxnLst/>
            <a:rect r="r" b="b" t="t" l="l"/>
            <a:pathLst>
              <a:path h="4395055" w="4395055">
                <a:moveTo>
                  <a:pt x="0" y="0"/>
                </a:moveTo>
                <a:lnTo>
                  <a:pt x="4395055" y="0"/>
                </a:lnTo>
                <a:lnTo>
                  <a:pt x="4395055" y="4395055"/>
                </a:lnTo>
                <a:lnTo>
                  <a:pt x="0" y="4395055"/>
                </a:lnTo>
                <a:lnTo>
                  <a:pt x="0" y="0"/>
                </a:lnTo>
                <a:close/>
              </a:path>
            </a:pathLst>
          </a:custGeom>
          <a:blipFill>
            <a:blip r:embed="rId5">
              <a:alphaModFix amt="29000"/>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0">
            <a:off x="15293702" y="-359579"/>
            <a:ext cx="3931196" cy="3931196"/>
          </a:xfrm>
          <a:custGeom>
            <a:avLst/>
            <a:gdLst/>
            <a:ahLst/>
            <a:cxnLst/>
            <a:rect r="r" b="b" t="t" l="l"/>
            <a:pathLst>
              <a:path h="3931196" w="3931196">
                <a:moveTo>
                  <a:pt x="0" y="0"/>
                </a:moveTo>
                <a:lnTo>
                  <a:pt x="3931196" y="0"/>
                </a:lnTo>
                <a:lnTo>
                  <a:pt x="3931196" y="3931196"/>
                </a:lnTo>
                <a:lnTo>
                  <a:pt x="0" y="3931196"/>
                </a:lnTo>
                <a:lnTo>
                  <a:pt x="0" y="0"/>
                </a:lnTo>
                <a:close/>
              </a:path>
            </a:pathLst>
          </a:custGeom>
          <a:blipFill>
            <a:blip r:embed="rId7">
              <a:alphaModFix amt="46000"/>
              <a:extLst>
                <a:ext uri="{96DAC541-7B7A-43D3-8B79-37D633B846F1}">
                  <asvg:svgBlip xmlns:asvg="http://schemas.microsoft.com/office/drawing/2016/SVG/main" r:embed="rId8"/>
                </a:ext>
              </a:extLst>
            </a:blip>
            <a:stretch>
              <a:fillRect l="0" t="0" r="0" b="0"/>
            </a:stretch>
          </a:blipFill>
        </p:spPr>
      </p:sp>
      <p:sp>
        <p:nvSpPr>
          <p:cNvPr name="Freeform 20" id="20"/>
          <p:cNvSpPr/>
          <p:nvPr/>
        </p:nvSpPr>
        <p:spPr>
          <a:xfrm flipH="false" flipV="false" rot="1130794">
            <a:off x="15266121" y="2509713"/>
            <a:ext cx="3319044" cy="3385323"/>
          </a:xfrm>
          <a:custGeom>
            <a:avLst/>
            <a:gdLst/>
            <a:ahLst/>
            <a:cxnLst/>
            <a:rect r="r" b="b" t="t" l="l"/>
            <a:pathLst>
              <a:path h="3385323" w="3319044">
                <a:moveTo>
                  <a:pt x="0" y="0"/>
                </a:moveTo>
                <a:lnTo>
                  <a:pt x="3319044" y="0"/>
                </a:lnTo>
                <a:lnTo>
                  <a:pt x="3319044" y="3385323"/>
                </a:lnTo>
                <a:lnTo>
                  <a:pt x="0" y="3385323"/>
                </a:lnTo>
                <a:lnTo>
                  <a:pt x="0" y="0"/>
                </a:lnTo>
                <a:close/>
              </a:path>
            </a:pathLst>
          </a:custGeom>
          <a:blipFill>
            <a:blip r:embed="rId9">
              <a:alphaModFix amt="47000"/>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798572" y="-3621334"/>
            <a:ext cx="6460278" cy="646027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571342" y="0"/>
            <a:ext cx="18007685" cy="996663"/>
            <a:chOff x="0" y="0"/>
            <a:chExt cx="4742765" cy="262496"/>
          </a:xfrm>
        </p:grpSpPr>
        <p:sp>
          <p:nvSpPr>
            <p:cNvPr name="Freeform 6" id="6"/>
            <p:cNvSpPr/>
            <p:nvPr/>
          </p:nvSpPr>
          <p:spPr>
            <a:xfrm flipH="false" flipV="false" rot="0">
              <a:off x="0" y="0"/>
              <a:ext cx="4742765" cy="262496"/>
            </a:xfrm>
            <a:custGeom>
              <a:avLst/>
              <a:gdLst/>
              <a:ahLst/>
              <a:cxnLst/>
              <a:rect r="r" b="b" t="t" l="l"/>
              <a:pathLst>
                <a:path h="262496" w="4742765">
                  <a:moveTo>
                    <a:pt x="0" y="0"/>
                  </a:moveTo>
                  <a:lnTo>
                    <a:pt x="4742765" y="0"/>
                  </a:lnTo>
                  <a:lnTo>
                    <a:pt x="4742765" y="262496"/>
                  </a:lnTo>
                  <a:lnTo>
                    <a:pt x="0" y="262496"/>
                  </a:lnTo>
                  <a:close/>
                </a:path>
              </a:pathLst>
            </a:custGeom>
            <a:solidFill>
              <a:srgbClr val="0345E4"/>
            </a:solidFill>
          </p:spPr>
        </p:sp>
        <p:sp>
          <p:nvSpPr>
            <p:cNvPr name="TextBox 7" id="7"/>
            <p:cNvSpPr txBox="true"/>
            <p:nvPr/>
          </p:nvSpPr>
          <p:spPr>
            <a:xfrm>
              <a:off x="0" y="-38100"/>
              <a:ext cx="4742765" cy="300596"/>
            </a:xfrm>
            <a:prstGeom prst="rect">
              <a:avLst/>
            </a:prstGeom>
          </p:spPr>
          <p:txBody>
            <a:bodyPr anchor="ctr" rtlCol="false" tIns="50800" lIns="50800" bIns="50800" rIns="50800"/>
            <a:lstStyle/>
            <a:p>
              <a:pPr algn="ctr">
                <a:lnSpc>
                  <a:spcPts val="2659"/>
                </a:lnSpc>
              </a:pPr>
            </a:p>
          </p:txBody>
        </p:sp>
      </p:grpSp>
      <p:sp>
        <p:nvSpPr>
          <p:cNvPr name="AutoShape 8" id="8"/>
          <p:cNvSpPr/>
          <p:nvPr/>
        </p:nvSpPr>
        <p:spPr>
          <a:xfrm>
            <a:off x="12465658" y="4096889"/>
            <a:ext cx="1310100" cy="0"/>
          </a:xfrm>
          <a:prstGeom prst="line">
            <a:avLst/>
          </a:prstGeom>
          <a:ln cap="flat" w="95250">
            <a:solidFill>
              <a:srgbClr val="FFFFFF"/>
            </a:solidFill>
            <a:prstDash val="solid"/>
            <a:headEnd type="none" len="sm" w="sm"/>
            <a:tailEnd type="none" len="sm" w="sm"/>
          </a:ln>
        </p:spPr>
      </p:sp>
      <p:sp>
        <p:nvSpPr>
          <p:cNvPr name="Freeform 9" id="9"/>
          <p:cNvSpPr/>
          <p:nvPr/>
        </p:nvSpPr>
        <p:spPr>
          <a:xfrm flipH="false" flipV="false" rot="0">
            <a:off x="13107319" y="877744"/>
            <a:ext cx="8412358" cy="4111540"/>
          </a:xfrm>
          <a:custGeom>
            <a:avLst/>
            <a:gdLst/>
            <a:ahLst/>
            <a:cxnLst/>
            <a:rect r="r" b="b" t="t" l="l"/>
            <a:pathLst>
              <a:path h="4111540" w="8412358">
                <a:moveTo>
                  <a:pt x="0" y="0"/>
                </a:moveTo>
                <a:lnTo>
                  <a:pt x="8412359" y="0"/>
                </a:lnTo>
                <a:lnTo>
                  <a:pt x="8412359" y="4111541"/>
                </a:lnTo>
                <a:lnTo>
                  <a:pt x="0" y="4111541"/>
                </a:lnTo>
                <a:lnTo>
                  <a:pt x="0" y="0"/>
                </a:lnTo>
                <a:close/>
              </a:path>
            </a:pathLst>
          </a:custGeom>
          <a:blipFill>
            <a:blip r:embed="rId2">
              <a:alphaModFix amt="31000"/>
            </a:blip>
            <a:stretch>
              <a:fillRect l="0" t="0" r="0" b="0"/>
            </a:stretch>
          </a:blipFill>
        </p:spPr>
      </p:sp>
      <p:sp>
        <p:nvSpPr>
          <p:cNvPr name="Freeform 10" id="10"/>
          <p:cNvSpPr/>
          <p:nvPr/>
        </p:nvSpPr>
        <p:spPr>
          <a:xfrm flipH="false" flipV="false" rot="-1900734">
            <a:off x="14372091" y="6025617"/>
            <a:ext cx="5288395" cy="4865323"/>
          </a:xfrm>
          <a:custGeom>
            <a:avLst/>
            <a:gdLst/>
            <a:ahLst/>
            <a:cxnLst/>
            <a:rect r="r" b="b" t="t" l="l"/>
            <a:pathLst>
              <a:path h="4865323" w="5288395">
                <a:moveTo>
                  <a:pt x="0" y="0"/>
                </a:moveTo>
                <a:lnTo>
                  <a:pt x="5288395" y="0"/>
                </a:lnTo>
                <a:lnTo>
                  <a:pt x="5288395" y="4865323"/>
                </a:lnTo>
                <a:lnTo>
                  <a:pt x="0" y="4865323"/>
                </a:lnTo>
                <a:lnTo>
                  <a:pt x="0" y="0"/>
                </a:lnTo>
                <a:close/>
              </a:path>
            </a:pathLst>
          </a:custGeom>
          <a:blipFill>
            <a:blip r:embed="rId3">
              <a:alphaModFix amt="31000"/>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1805079">
            <a:off x="13358577" y="3488895"/>
            <a:ext cx="4847631" cy="4865323"/>
          </a:xfrm>
          <a:custGeom>
            <a:avLst/>
            <a:gdLst/>
            <a:ahLst/>
            <a:cxnLst/>
            <a:rect r="r" b="b" t="t" l="l"/>
            <a:pathLst>
              <a:path h="4865323" w="4847631">
                <a:moveTo>
                  <a:pt x="0" y="0"/>
                </a:moveTo>
                <a:lnTo>
                  <a:pt x="4847631" y="0"/>
                </a:lnTo>
                <a:lnTo>
                  <a:pt x="4847631" y="4865323"/>
                </a:lnTo>
                <a:lnTo>
                  <a:pt x="0" y="4865323"/>
                </a:lnTo>
                <a:lnTo>
                  <a:pt x="0" y="0"/>
                </a:lnTo>
                <a:close/>
              </a:path>
            </a:pathLst>
          </a:custGeom>
          <a:blipFill>
            <a:blip r:embed="rId5">
              <a:alphaModFix amt="31000"/>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553455" y="2933514"/>
            <a:ext cx="12553864" cy="5599206"/>
          </a:xfrm>
          <a:custGeom>
            <a:avLst/>
            <a:gdLst/>
            <a:ahLst/>
            <a:cxnLst/>
            <a:rect r="r" b="b" t="t" l="l"/>
            <a:pathLst>
              <a:path h="5599206" w="12553864">
                <a:moveTo>
                  <a:pt x="0" y="0"/>
                </a:moveTo>
                <a:lnTo>
                  <a:pt x="12553864" y="0"/>
                </a:lnTo>
                <a:lnTo>
                  <a:pt x="12553864" y="5599206"/>
                </a:lnTo>
                <a:lnTo>
                  <a:pt x="0" y="5599206"/>
                </a:lnTo>
                <a:lnTo>
                  <a:pt x="0" y="0"/>
                </a:lnTo>
                <a:close/>
              </a:path>
            </a:pathLst>
          </a:custGeom>
          <a:blipFill>
            <a:blip r:embed="rId7"/>
            <a:stretch>
              <a:fillRect l="0" t="-22814" r="0" b="-15632"/>
            </a:stretch>
          </a:blipFill>
        </p:spPr>
      </p:sp>
      <p:sp>
        <p:nvSpPr>
          <p:cNvPr name="TextBox 13" id="13"/>
          <p:cNvSpPr txBox="true"/>
          <p:nvPr/>
        </p:nvSpPr>
        <p:spPr>
          <a:xfrm rot="0">
            <a:off x="1328923" y="23669"/>
            <a:ext cx="16719128" cy="854076"/>
          </a:xfrm>
          <a:prstGeom prst="rect">
            <a:avLst/>
          </a:prstGeom>
        </p:spPr>
        <p:txBody>
          <a:bodyPr anchor="t" rtlCol="false" tIns="0" lIns="0" bIns="0" rIns="0">
            <a:spAutoFit/>
          </a:bodyPr>
          <a:lstStyle/>
          <a:p>
            <a:pPr algn="ctr">
              <a:lnSpc>
                <a:spcPts val="6999"/>
              </a:lnSpc>
            </a:pPr>
            <a:r>
              <a:rPr lang="en-US" b="true" sz="4999" spc="99">
                <a:solidFill>
                  <a:srgbClr val="FFFFFF"/>
                </a:solidFill>
                <a:latin typeface="Garet Bold"/>
                <a:ea typeface="Garet Bold"/>
                <a:cs typeface="Garet Bold"/>
                <a:sym typeface="Garet Bold"/>
              </a:rPr>
              <a:t>WHATHER CONDITION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0158" y="118919"/>
            <a:ext cx="18007685" cy="9919621"/>
            <a:chOff x="0" y="0"/>
            <a:chExt cx="4742765" cy="2612575"/>
          </a:xfrm>
        </p:grpSpPr>
        <p:sp>
          <p:nvSpPr>
            <p:cNvPr name="Freeform 3" id="3"/>
            <p:cNvSpPr/>
            <p:nvPr/>
          </p:nvSpPr>
          <p:spPr>
            <a:xfrm flipH="false" flipV="false" rot="0">
              <a:off x="0" y="0"/>
              <a:ext cx="4742765" cy="2612575"/>
            </a:xfrm>
            <a:custGeom>
              <a:avLst/>
              <a:gdLst/>
              <a:ahLst/>
              <a:cxnLst/>
              <a:rect r="r" b="b" t="t" l="l"/>
              <a:pathLst>
                <a:path h="2612575" w="4742765">
                  <a:moveTo>
                    <a:pt x="0" y="0"/>
                  </a:moveTo>
                  <a:lnTo>
                    <a:pt x="4742765" y="0"/>
                  </a:lnTo>
                  <a:lnTo>
                    <a:pt x="4742765" y="2612575"/>
                  </a:lnTo>
                  <a:lnTo>
                    <a:pt x="0" y="2612575"/>
                  </a:lnTo>
                  <a:close/>
                </a:path>
              </a:pathLst>
            </a:custGeom>
            <a:solidFill>
              <a:srgbClr val="A2D5F2">
                <a:alpha val="38824"/>
              </a:srgbClr>
            </a:solidFill>
          </p:spPr>
        </p:sp>
        <p:sp>
          <p:nvSpPr>
            <p:cNvPr name="TextBox 4" id="4"/>
            <p:cNvSpPr txBox="true"/>
            <p:nvPr/>
          </p:nvSpPr>
          <p:spPr>
            <a:xfrm>
              <a:off x="0" y="-38100"/>
              <a:ext cx="4742765" cy="265067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798572" y="-3621334"/>
            <a:ext cx="6460278" cy="646027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3467733" y="261244"/>
            <a:ext cx="4490357" cy="4114800"/>
          </a:xfrm>
          <a:custGeom>
            <a:avLst/>
            <a:gdLst/>
            <a:ahLst/>
            <a:cxnLst/>
            <a:rect r="r" b="b" t="t" l="l"/>
            <a:pathLst>
              <a:path h="4114800" w="4490357">
                <a:moveTo>
                  <a:pt x="0" y="0"/>
                </a:moveTo>
                <a:lnTo>
                  <a:pt x="4490357" y="0"/>
                </a:lnTo>
                <a:lnTo>
                  <a:pt x="449035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3325079" y="6054635"/>
            <a:ext cx="3470839" cy="3629636"/>
          </a:xfrm>
          <a:custGeom>
            <a:avLst/>
            <a:gdLst/>
            <a:ahLst/>
            <a:cxnLst/>
            <a:rect r="r" b="b" t="t" l="l"/>
            <a:pathLst>
              <a:path h="3629636" w="3470839">
                <a:moveTo>
                  <a:pt x="0" y="0"/>
                </a:moveTo>
                <a:lnTo>
                  <a:pt x="3470839" y="0"/>
                </a:lnTo>
                <a:lnTo>
                  <a:pt x="3470839" y="3629635"/>
                </a:lnTo>
                <a:lnTo>
                  <a:pt x="0" y="3629635"/>
                </a:lnTo>
                <a:lnTo>
                  <a:pt x="0" y="0"/>
                </a:lnTo>
                <a:close/>
              </a:path>
            </a:pathLst>
          </a:custGeom>
          <a:blipFill>
            <a:blip r:embed="rId4"/>
            <a:stretch>
              <a:fillRect l="0" t="0" r="0" b="0"/>
            </a:stretch>
          </a:blipFill>
        </p:spPr>
      </p:sp>
      <p:sp>
        <p:nvSpPr>
          <p:cNvPr name="Freeform 10" id="10"/>
          <p:cNvSpPr/>
          <p:nvPr/>
        </p:nvSpPr>
        <p:spPr>
          <a:xfrm flipH="false" flipV="false" rot="0">
            <a:off x="675993" y="5569470"/>
            <a:ext cx="4866684" cy="4114800"/>
          </a:xfrm>
          <a:custGeom>
            <a:avLst/>
            <a:gdLst/>
            <a:ahLst/>
            <a:cxnLst/>
            <a:rect r="r" b="b" t="t" l="l"/>
            <a:pathLst>
              <a:path h="4114800" w="4866684">
                <a:moveTo>
                  <a:pt x="0" y="0"/>
                </a:moveTo>
                <a:lnTo>
                  <a:pt x="4866684" y="0"/>
                </a:lnTo>
                <a:lnTo>
                  <a:pt x="486668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2533156" y="2834524"/>
            <a:ext cx="11383289" cy="3062606"/>
          </a:xfrm>
          <a:prstGeom prst="rect">
            <a:avLst/>
          </a:prstGeom>
        </p:spPr>
        <p:txBody>
          <a:bodyPr anchor="t" rtlCol="false" tIns="0" lIns="0" bIns="0" rIns="0">
            <a:spAutoFit/>
          </a:bodyPr>
          <a:lstStyle/>
          <a:p>
            <a:pPr algn="ctr">
              <a:lnSpc>
                <a:spcPts val="12319"/>
              </a:lnSpc>
            </a:pPr>
            <a:r>
              <a:rPr lang="en-US" b="true" sz="8799" spc="175">
                <a:solidFill>
                  <a:srgbClr val="0345E4"/>
                </a:solidFill>
                <a:latin typeface="Garet Bold"/>
                <a:ea typeface="Garet Bold"/>
                <a:cs typeface="Garet Bold"/>
                <a:sym typeface="Garet Bold"/>
              </a:rPr>
              <a:t>ENVIRONMENTAL</a:t>
            </a:r>
          </a:p>
          <a:p>
            <a:pPr algn="ctr">
              <a:lnSpc>
                <a:spcPts val="12319"/>
              </a:lnSpc>
            </a:pPr>
            <a:r>
              <a:rPr lang="en-US" b="true" sz="8799" spc="175">
                <a:solidFill>
                  <a:srgbClr val="0345E4"/>
                </a:solidFill>
                <a:latin typeface="Garet Bold"/>
                <a:ea typeface="Garet Bold"/>
                <a:cs typeface="Garet Bold"/>
                <a:sym typeface="Garet Bold"/>
              </a:rPr>
              <a:t> FACTORS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798572" y="-3621334"/>
            <a:ext cx="6460278" cy="646027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571342" y="0"/>
            <a:ext cx="18007685" cy="996663"/>
            <a:chOff x="0" y="0"/>
            <a:chExt cx="4742765" cy="262496"/>
          </a:xfrm>
        </p:grpSpPr>
        <p:sp>
          <p:nvSpPr>
            <p:cNvPr name="Freeform 6" id="6"/>
            <p:cNvSpPr/>
            <p:nvPr/>
          </p:nvSpPr>
          <p:spPr>
            <a:xfrm flipH="false" flipV="false" rot="0">
              <a:off x="0" y="0"/>
              <a:ext cx="4742765" cy="262496"/>
            </a:xfrm>
            <a:custGeom>
              <a:avLst/>
              <a:gdLst/>
              <a:ahLst/>
              <a:cxnLst/>
              <a:rect r="r" b="b" t="t" l="l"/>
              <a:pathLst>
                <a:path h="262496" w="4742765">
                  <a:moveTo>
                    <a:pt x="0" y="0"/>
                  </a:moveTo>
                  <a:lnTo>
                    <a:pt x="4742765" y="0"/>
                  </a:lnTo>
                  <a:lnTo>
                    <a:pt x="4742765" y="262496"/>
                  </a:lnTo>
                  <a:lnTo>
                    <a:pt x="0" y="262496"/>
                  </a:lnTo>
                  <a:close/>
                </a:path>
              </a:pathLst>
            </a:custGeom>
            <a:solidFill>
              <a:srgbClr val="0345E4"/>
            </a:solidFill>
          </p:spPr>
        </p:sp>
        <p:sp>
          <p:nvSpPr>
            <p:cNvPr name="TextBox 7" id="7"/>
            <p:cNvSpPr txBox="true"/>
            <p:nvPr/>
          </p:nvSpPr>
          <p:spPr>
            <a:xfrm>
              <a:off x="0" y="-38100"/>
              <a:ext cx="4742765" cy="300596"/>
            </a:xfrm>
            <a:prstGeom prst="rect">
              <a:avLst/>
            </a:prstGeom>
          </p:spPr>
          <p:txBody>
            <a:bodyPr anchor="ctr" rtlCol="false" tIns="50800" lIns="50800" bIns="50800" rIns="50800"/>
            <a:lstStyle/>
            <a:p>
              <a:pPr algn="ctr">
                <a:lnSpc>
                  <a:spcPts val="2659"/>
                </a:lnSpc>
              </a:pPr>
            </a:p>
          </p:txBody>
        </p:sp>
      </p:grpSp>
      <p:sp>
        <p:nvSpPr>
          <p:cNvPr name="AutoShape 8" id="8"/>
          <p:cNvSpPr/>
          <p:nvPr/>
        </p:nvSpPr>
        <p:spPr>
          <a:xfrm>
            <a:off x="12465658" y="4096889"/>
            <a:ext cx="1310100" cy="0"/>
          </a:xfrm>
          <a:prstGeom prst="line">
            <a:avLst/>
          </a:prstGeom>
          <a:ln cap="flat" w="95250">
            <a:solidFill>
              <a:srgbClr val="FFFFFF"/>
            </a:solidFill>
            <a:prstDash val="solid"/>
            <a:headEnd type="none" len="sm" w="sm"/>
            <a:tailEnd type="none" len="sm" w="sm"/>
          </a:ln>
        </p:spPr>
      </p:sp>
      <p:grpSp>
        <p:nvGrpSpPr>
          <p:cNvPr name="Group 9" id="9"/>
          <p:cNvGrpSpPr/>
          <p:nvPr/>
        </p:nvGrpSpPr>
        <p:grpSpPr>
          <a:xfrm rot="0">
            <a:off x="12832526" y="2067429"/>
            <a:ext cx="4985475" cy="6280993"/>
            <a:chOff x="0" y="0"/>
            <a:chExt cx="1122693" cy="1414434"/>
          </a:xfrm>
        </p:grpSpPr>
        <p:sp>
          <p:nvSpPr>
            <p:cNvPr name="Freeform 10" id="10"/>
            <p:cNvSpPr/>
            <p:nvPr/>
          </p:nvSpPr>
          <p:spPr>
            <a:xfrm flipH="false" flipV="false" rot="0">
              <a:off x="0" y="0"/>
              <a:ext cx="1122693" cy="1414434"/>
            </a:xfrm>
            <a:custGeom>
              <a:avLst/>
              <a:gdLst/>
              <a:ahLst/>
              <a:cxnLst/>
              <a:rect r="r" b="b" t="t" l="l"/>
              <a:pathLst>
                <a:path h="1414434" w="1122693">
                  <a:moveTo>
                    <a:pt x="79198" y="0"/>
                  </a:moveTo>
                  <a:lnTo>
                    <a:pt x="1043495" y="0"/>
                  </a:lnTo>
                  <a:cubicBezTo>
                    <a:pt x="1087235" y="0"/>
                    <a:pt x="1122693" y="35458"/>
                    <a:pt x="1122693" y="79198"/>
                  </a:cubicBezTo>
                  <a:lnTo>
                    <a:pt x="1122693" y="1335236"/>
                  </a:lnTo>
                  <a:cubicBezTo>
                    <a:pt x="1122693" y="1378976"/>
                    <a:pt x="1087235" y="1414434"/>
                    <a:pt x="1043495" y="1414434"/>
                  </a:cubicBezTo>
                  <a:lnTo>
                    <a:pt x="79198" y="1414434"/>
                  </a:lnTo>
                  <a:cubicBezTo>
                    <a:pt x="35458" y="1414434"/>
                    <a:pt x="0" y="1378976"/>
                    <a:pt x="0" y="1335236"/>
                  </a:cubicBezTo>
                  <a:lnTo>
                    <a:pt x="0" y="79198"/>
                  </a:lnTo>
                  <a:cubicBezTo>
                    <a:pt x="0" y="35458"/>
                    <a:pt x="35458" y="0"/>
                    <a:pt x="79198" y="0"/>
                  </a:cubicBezTo>
                  <a:close/>
                </a:path>
              </a:pathLst>
            </a:custGeom>
            <a:solidFill>
              <a:srgbClr val="DAE9FF">
                <a:alpha val="57647"/>
              </a:srgbClr>
            </a:solidFill>
          </p:spPr>
        </p:sp>
        <p:sp>
          <p:nvSpPr>
            <p:cNvPr name="TextBox 11" id="11"/>
            <p:cNvSpPr txBox="true"/>
            <p:nvPr/>
          </p:nvSpPr>
          <p:spPr>
            <a:xfrm>
              <a:off x="0" y="-38100"/>
              <a:ext cx="1122693" cy="1452534"/>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571342" y="1225642"/>
            <a:ext cx="11708602" cy="8910472"/>
          </a:xfrm>
          <a:custGeom>
            <a:avLst/>
            <a:gdLst/>
            <a:ahLst/>
            <a:cxnLst/>
            <a:rect r="r" b="b" t="t" l="l"/>
            <a:pathLst>
              <a:path h="8910472" w="11708602">
                <a:moveTo>
                  <a:pt x="0" y="0"/>
                </a:moveTo>
                <a:lnTo>
                  <a:pt x="11708602" y="0"/>
                </a:lnTo>
                <a:lnTo>
                  <a:pt x="11708602" y="8910472"/>
                </a:lnTo>
                <a:lnTo>
                  <a:pt x="0" y="8910472"/>
                </a:lnTo>
                <a:lnTo>
                  <a:pt x="0" y="0"/>
                </a:lnTo>
                <a:close/>
              </a:path>
            </a:pathLst>
          </a:custGeom>
          <a:blipFill>
            <a:blip r:embed="rId2"/>
            <a:stretch>
              <a:fillRect l="0" t="-7870" r="0" b="-6121"/>
            </a:stretch>
          </a:blipFill>
        </p:spPr>
      </p:sp>
      <p:sp>
        <p:nvSpPr>
          <p:cNvPr name="Freeform 13" id="13"/>
          <p:cNvSpPr/>
          <p:nvPr/>
        </p:nvSpPr>
        <p:spPr>
          <a:xfrm flipH="false" flipV="false" rot="0">
            <a:off x="13207523" y="8636186"/>
            <a:ext cx="3870931" cy="1244228"/>
          </a:xfrm>
          <a:custGeom>
            <a:avLst/>
            <a:gdLst/>
            <a:ahLst/>
            <a:cxnLst/>
            <a:rect r="r" b="b" t="t" l="l"/>
            <a:pathLst>
              <a:path h="1244228" w="3870931">
                <a:moveTo>
                  <a:pt x="0" y="0"/>
                </a:moveTo>
                <a:lnTo>
                  <a:pt x="3870930" y="0"/>
                </a:lnTo>
                <a:lnTo>
                  <a:pt x="3870930" y="1244228"/>
                </a:lnTo>
                <a:lnTo>
                  <a:pt x="0" y="1244228"/>
                </a:lnTo>
                <a:lnTo>
                  <a:pt x="0" y="0"/>
                </a:lnTo>
                <a:close/>
              </a:path>
            </a:pathLst>
          </a:custGeom>
          <a:blipFill>
            <a:blip r:embed="rId3"/>
            <a:stretch>
              <a:fillRect l="0" t="0" r="0" b="0"/>
            </a:stretch>
          </a:blipFill>
        </p:spPr>
      </p:sp>
      <p:sp>
        <p:nvSpPr>
          <p:cNvPr name="TextBox 14" id="14"/>
          <p:cNvSpPr txBox="true"/>
          <p:nvPr/>
        </p:nvSpPr>
        <p:spPr>
          <a:xfrm rot="0">
            <a:off x="1328923" y="23669"/>
            <a:ext cx="16719128" cy="854076"/>
          </a:xfrm>
          <a:prstGeom prst="rect">
            <a:avLst/>
          </a:prstGeom>
        </p:spPr>
        <p:txBody>
          <a:bodyPr anchor="t" rtlCol="false" tIns="0" lIns="0" bIns="0" rIns="0">
            <a:spAutoFit/>
          </a:bodyPr>
          <a:lstStyle/>
          <a:p>
            <a:pPr algn="ctr">
              <a:lnSpc>
                <a:spcPts val="6999"/>
              </a:lnSpc>
            </a:pPr>
            <a:r>
              <a:rPr lang="en-US" b="true" sz="4999" spc="99">
                <a:solidFill>
                  <a:srgbClr val="FFFFFF"/>
                </a:solidFill>
                <a:latin typeface="Garet Bold"/>
                <a:ea typeface="Garet Bold"/>
                <a:cs typeface="Garet Bold"/>
                <a:sym typeface="Garet Bold"/>
              </a:rPr>
              <a:t>TEMPERATURE(F)</a:t>
            </a:r>
          </a:p>
        </p:txBody>
      </p:sp>
      <p:sp>
        <p:nvSpPr>
          <p:cNvPr name="TextBox 15" id="15"/>
          <p:cNvSpPr txBox="true"/>
          <p:nvPr/>
        </p:nvSpPr>
        <p:spPr>
          <a:xfrm rot="0">
            <a:off x="13213183" y="2388235"/>
            <a:ext cx="4224162" cy="5443855"/>
          </a:xfrm>
          <a:prstGeom prst="rect">
            <a:avLst/>
          </a:prstGeom>
        </p:spPr>
        <p:txBody>
          <a:bodyPr anchor="t" rtlCol="false" tIns="0" lIns="0" bIns="0" rIns="0">
            <a:spAutoFit/>
          </a:bodyPr>
          <a:lstStyle/>
          <a:p>
            <a:pPr algn="ctr">
              <a:lnSpc>
                <a:spcPts val="3919"/>
              </a:lnSpc>
            </a:pPr>
            <a:r>
              <a:rPr lang="en-US" sz="2799" b="true">
                <a:solidFill>
                  <a:srgbClr val="000000"/>
                </a:solidFill>
                <a:latin typeface="Inter Bold"/>
                <a:ea typeface="Inter Bold"/>
                <a:cs typeface="Inter Bold"/>
                <a:sym typeface="Inter Bold"/>
              </a:rPr>
              <a:t>A rise in temperature (red line) corresponds to a decrease in the number of accidents (orange line).</a:t>
            </a:r>
          </a:p>
          <a:p>
            <a:pPr algn="ctr">
              <a:lnSpc>
                <a:spcPts val="3919"/>
              </a:lnSpc>
            </a:pPr>
          </a:p>
          <a:p>
            <a:pPr algn="ctr">
              <a:lnSpc>
                <a:spcPts val="3919"/>
              </a:lnSpc>
            </a:pPr>
            <a:r>
              <a:rPr lang="en-US" b="true" sz="2799">
                <a:solidFill>
                  <a:srgbClr val="000000"/>
                </a:solidFill>
                <a:latin typeface="Inter Bold"/>
                <a:ea typeface="Inter Bold"/>
                <a:cs typeface="Inter Bold"/>
                <a:sym typeface="Inter Bold"/>
              </a:rPr>
              <a:t>A fall in temperature (red line) corresponds to a rise in the number of accidents (orange line).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798572" y="-3621334"/>
            <a:ext cx="6460278" cy="646027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571342" y="0"/>
            <a:ext cx="18007685" cy="996663"/>
            <a:chOff x="0" y="0"/>
            <a:chExt cx="4742765" cy="262496"/>
          </a:xfrm>
        </p:grpSpPr>
        <p:sp>
          <p:nvSpPr>
            <p:cNvPr name="Freeform 6" id="6"/>
            <p:cNvSpPr/>
            <p:nvPr/>
          </p:nvSpPr>
          <p:spPr>
            <a:xfrm flipH="false" flipV="false" rot="0">
              <a:off x="0" y="0"/>
              <a:ext cx="4742765" cy="262496"/>
            </a:xfrm>
            <a:custGeom>
              <a:avLst/>
              <a:gdLst/>
              <a:ahLst/>
              <a:cxnLst/>
              <a:rect r="r" b="b" t="t" l="l"/>
              <a:pathLst>
                <a:path h="262496" w="4742765">
                  <a:moveTo>
                    <a:pt x="0" y="0"/>
                  </a:moveTo>
                  <a:lnTo>
                    <a:pt x="4742765" y="0"/>
                  </a:lnTo>
                  <a:lnTo>
                    <a:pt x="4742765" y="262496"/>
                  </a:lnTo>
                  <a:lnTo>
                    <a:pt x="0" y="262496"/>
                  </a:lnTo>
                  <a:close/>
                </a:path>
              </a:pathLst>
            </a:custGeom>
            <a:solidFill>
              <a:srgbClr val="0345E4"/>
            </a:solidFill>
          </p:spPr>
        </p:sp>
        <p:sp>
          <p:nvSpPr>
            <p:cNvPr name="TextBox 7" id="7"/>
            <p:cNvSpPr txBox="true"/>
            <p:nvPr/>
          </p:nvSpPr>
          <p:spPr>
            <a:xfrm>
              <a:off x="0" y="-38100"/>
              <a:ext cx="4742765" cy="300596"/>
            </a:xfrm>
            <a:prstGeom prst="rect">
              <a:avLst/>
            </a:prstGeom>
          </p:spPr>
          <p:txBody>
            <a:bodyPr anchor="ctr" rtlCol="false" tIns="50800" lIns="50800" bIns="50800" rIns="50800"/>
            <a:lstStyle/>
            <a:p>
              <a:pPr algn="ctr">
                <a:lnSpc>
                  <a:spcPts val="2659"/>
                </a:lnSpc>
              </a:pPr>
            </a:p>
          </p:txBody>
        </p:sp>
      </p:grpSp>
      <p:sp>
        <p:nvSpPr>
          <p:cNvPr name="AutoShape 8" id="8"/>
          <p:cNvSpPr/>
          <p:nvPr/>
        </p:nvSpPr>
        <p:spPr>
          <a:xfrm>
            <a:off x="12465658" y="4096889"/>
            <a:ext cx="1310100" cy="0"/>
          </a:xfrm>
          <a:prstGeom prst="line">
            <a:avLst/>
          </a:prstGeom>
          <a:ln cap="flat" w="95250">
            <a:solidFill>
              <a:srgbClr val="FFFFFF"/>
            </a:solidFill>
            <a:prstDash val="solid"/>
            <a:headEnd type="none" len="sm" w="sm"/>
            <a:tailEnd type="none" len="sm" w="sm"/>
          </a:ln>
        </p:spPr>
      </p:sp>
      <p:grpSp>
        <p:nvGrpSpPr>
          <p:cNvPr name="Group 9" id="9"/>
          <p:cNvGrpSpPr/>
          <p:nvPr/>
        </p:nvGrpSpPr>
        <p:grpSpPr>
          <a:xfrm rot="0">
            <a:off x="12832526" y="2067429"/>
            <a:ext cx="4985475" cy="6280993"/>
            <a:chOff x="0" y="0"/>
            <a:chExt cx="1122693" cy="1414434"/>
          </a:xfrm>
        </p:grpSpPr>
        <p:sp>
          <p:nvSpPr>
            <p:cNvPr name="Freeform 10" id="10"/>
            <p:cNvSpPr/>
            <p:nvPr/>
          </p:nvSpPr>
          <p:spPr>
            <a:xfrm flipH="false" flipV="false" rot="0">
              <a:off x="0" y="0"/>
              <a:ext cx="1122693" cy="1414434"/>
            </a:xfrm>
            <a:custGeom>
              <a:avLst/>
              <a:gdLst/>
              <a:ahLst/>
              <a:cxnLst/>
              <a:rect r="r" b="b" t="t" l="l"/>
              <a:pathLst>
                <a:path h="1414434" w="1122693">
                  <a:moveTo>
                    <a:pt x="79198" y="0"/>
                  </a:moveTo>
                  <a:lnTo>
                    <a:pt x="1043495" y="0"/>
                  </a:lnTo>
                  <a:cubicBezTo>
                    <a:pt x="1087235" y="0"/>
                    <a:pt x="1122693" y="35458"/>
                    <a:pt x="1122693" y="79198"/>
                  </a:cubicBezTo>
                  <a:lnTo>
                    <a:pt x="1122693" y="1335236"/>
                  </a:lnTo>
                  <a:cubicBezTo>
                    <a:pt x="1122693" y="1378976"/>
                    <a:pt x="1087235" y="1414434"/>
                    <a:pt x="1043495" y="1414434"/>
                  </a:cubicBezTo>
                  <a:lnTo>
                    <a:pt x="79198" y="1414434"/>
                  </a:lnTo>
                  <a:cubicBezTo>
                    <a:pt x="35458" y="1414434"/>
                    <a:pt x="0" y="1378976"/>
                    <a:pt x="0" y="1335236"/>
                  </a:cubicBezTo>
                  <a:lnTo>
                    <a:pt x="0" y="79198"/>
                  </a:lnTo>
                  <a:cubicBezTo>
                    <a:pt x="0" y="35458"/>
                    <a:pt x="35458" y="0"/>
                    <a:pt x="79198" y="0"/>
                  </a:cubicBezTo>
                  <a:close/>
                </a:path>
              </a:pathLst>
            </a:custGeom>
            <a:solidFill>
              <a:srgbClr val="DAE9FF">
                <a:alpha val="57647"/>
              </a:srgbClr>
            </a:solidFill>
          </p:spPr>
        </p:sp>
        <p:sp>
          <p:nvSpPr>
            <p:cNvPr name="TextBox 11" id="11"/>
            <p:cNvSpPr txBox="true"/>
            <p:nvPr/>
          </p:nvSpPr>
          <p:spPr>
            <a:xfrm>
              <a:off x="0" y="-38100"/>
              <a:ext cx="1122693" cy="1452534"/>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571342" y="1095375"/>
            <a:ext cx="11894316" cy="9114760"/>
          </a:xfrm>
          <a:custGeom>
            <a:avLst/>
            <a:gdLst/>
            <a:ahLst/>
            <a:cxnLst/>
            <a:rect r="r" b="b" t="t" l="l"/>
            <a:pathLst>
              <a:path h="9114760" w="11894316">
                <a:moveTo>
                  <a:pt x="0" y="0"/>
                </a:moveTo>
                <a:lnTo>
                  <a:pt x="11894316" y="0"/>
                </a:lnTo>
                <a:lnTo>
                  <a:pt x="11894316" y="9114760"/>
                </a:lnTo>
                <a:lnTo>
                  <a:pt x="0" y="9114760"/>
                </a:lnTo>
                <a:lnTo>
                  <a:pt x="0" y="0"/>
                </a:lnTo>
                <a:close/>
              </a:path>
            </a:pathLst>
          </a:custGeom>
          <a:blipFill>
            <a:blip r:embed="rId2"/>
            <a:stretch>
              <a:fillRect l="0" t="-6006" r="0" b="-7197"/>
            </a:stretch>
          </a:blipFill>
        </p:spPr>
      </p:sp>
      <p:sp>
        <p:nvSpPr>
          <p:cNvPr name="Freeform 13" id="13"/>
          <p:cNvSpPr/>
          <p:nvPr/>
        </p:nvSpPr>
        <p:spPr>
          <a:xfrm flipH="false" flipV="false" rot="0">
            <a:off x="12465658" y="8686453"/>
            <a:ext cx="4030156" cy="1143693"/>
          </a:xfrm>
          <a:custGeom>
            <a:avLst/>
            <a:gdLst/>
            <a:ahLst/>
            <a:cxnLst/>
            <a:rect r="r" b="b" t="t" l="l"/>
            <a:pathLst>
              <a:path h="1143693" w="4030156">
                <a:moveTo>
                  <a:pt x="0" y="0"/>
                </a:moveTo>
                <a:lnTo>
                  <a:pt x="4030156" y="0"/>
                </a:lnTo>
                <a:lnTo>
                  <a:pt x="4030156" y="1143694"/>
                </a:lnTo>
                <a:lnTo>
                  <a:pt x="0" y="1143694"/>
                </a:lnTo>
                <a:lnTo>
                  <a:pt x="0" y="0"/>
                </a:lnTo>
                <a:close/>
              </a:path>
            </a:pathLst>
          </a:custGeom>
          <a:blipFill>
            <a:blip r:embed="rId3"/>
            <a:stretch>
              <a:fillRect l="0" t="0" r="0" b="0"/>
            </a:stretch>
          </a:blipFill>
        </p:spPr>
      </p:sp>
      <p:sp>
        <p:nvSpPr>
          <p:cNvPr name="TextBox 14" id="14"/>
          <p:cNvSpPr txBox="true"/>
          <p:nvPr/>
        </p:nvSpPr>
        <p:spPr>
          <a:xfrm rot="0">
            <a:off x="1328923" y="23669"/>
            <a:ext cx="16719128" cy="854076"/>
          </a:xfrm>
          <a:prstGeom prst="rect">
            <a:avLst/>
          </a:prstGeom>
        </p:spPr>
        <p:txBody>
          <a:bodyPr anchor="t" rtlCol="false" tIns="0" lIns="0" bIns="0" rIns="0">
            <a:spAutoFit/>
          </a:bodyPr>
          <a:lstStyle/>
          <a:p>
            <a:pPr algn="ctr">
              <a:lnSpc>
                <a:spcPts val="6999"/>
              </a:lnSpc>
            </a:pPr>
            <a:r>
              <a:rPr lang="en-US" b="true" sz="4999" spc="99">
                <a:solidFill>
                  <a:srgbClr val="FFFFFF"/>
                </a:solidFill>
                <a:latin typeface="Garet Bold"/>
                <a:ea typeface="Garet Bold"/>
                <a:cs typeface="Garet Bold"/>
                <a:sym typeface="Garet Bold"/>
              </a:rPr>
              <a:t>WIND SPEED(MPH)</a:t>
            </a:r>
          </a:p>
        </p:txBody>
      </p:sp>
      <p:sp>
        <p:nvSpPr>
          <p:cNvPr name="TextBox 15" id="15"/>
          <p:cNvSpPr txBox="true"/>
          <p:nvPr/>
        </p:nvSpPr>
        <p:spPr>
          <a:xfrm rot="0">
            <a:off x="13213183" y="2388235"/>
            <a:ext cx="4224162" cy="5939155"/>
          </a:xfrm>
          <a:prstGeom prst="rect">
            <a:avLst/>
          </a:prstGeom>
        </p:spPr>
        <p:txBody>
          <a:bodyPr anchor="t" rtlCol="false" tIns="0" lIns="0" bIns="0" rIns="0">
            <a:spAutoFit/>
          </a:bodyPr>
          <a:lstStyle/>
          <a:p>
            <a:pPr algn="ctr">
              <a:lnSpc>
                <a:spcPts val="3919"/>
              </a:lnSpc>
            </a:pPr>
            <a:r>
              <a:rPr lang="en-US" sz="2799" b="true">
                <a:solidFill>
                  <a:srgbClr val="000000"/>
                </a:solidFill>
                <a:latin typeface="Inter Bold"/>
                <a:ea typeface="Inter Bold"/>
                <a:cs typeface="Inter Bold"/>
                <a:sym typeface="Inter Bold"/>
              </a:rPr>
              <a:t>(Strong Winds):</a:t>
            </a:r>
          </a:p>
          <a:p>
            <a:pPr algn="ctr">
              <a:lnSpc>
                <a:spcPts val="3919"/>
              </a:lnSpc>
            </a:pPr>
            <a:r>
              <a:rPr lang="en-US" sz="2799" b="true">
                <a:solidFill>
                  <a:srgbClr val="000000"/>
                </a:solidFill>
                <a:latin typeface="Inter Bold"/>
                <a:ea typeface="Inter Bold"/>
                <a:cs typeface="Inter Bold"/>
                <a:sym typeface="Inter Bold"/>
              </a:rPr>
              <a:t>Reduces the number of accidents, perhaps by reducing traffic or increasing driver caution.</a:t>
            </a:r>
          </a:p>
          <a:p>
            <a:pPr algn="ctr">
              <a:lnSpc>
                <a:spcPts val="3919"/>
              </a:lnSpc>
            </a:pPr>
          </a:p>
          <a:p>
            <a:pPr algn="ctr">
              <a:lnSpc>
                <a:spcPts val="3919"/>
              </a:lnSpc>
            </a:pPr>
            <a:r>
              <a:rPr lang="en-US" sz="2799" b="true">
                <a:solidFill>
                  <a:srgbClr val="000000"/>
                </a:solidFill>
                <a:latin typeface="Inter Bold"/>
                <a:ea typeface="Inter Bold"/>
                <a:cs typeface="Inter Bold"/>
                <a:sym typeface="Inter Bold"/>
              </a:rPr>
              <a:t>(Low Winds):</a:t>
            </a:r>
          </a:p>
          <a:p>
            <a:pPr algn="ctr">
              <a:lnSpc>
                <a:spcPts val="3919"/>
              </a:lnSpc>
            </a:pPr>
            <a:r>
              <a:rPr lang="en-US" sz="2799" b="true">
                <a:solidFill>
                  <a:srgbClr val="000000"/>
                </a:solidFill>
                <a:latin typeface="Inter Bold"/>
                <a:ea typeface="Inter Bold"/>
                <a:cs typeface="Inter Bold"/>
                <a:sym typeface="Inter Bold"/>
              </a:rPr>
              <a:t>Increases the likelihood of a large number of accidents.</a:t>
            </a:r>
          </a:p>
          <a:p>
            <a:pPr algn="ctr">
              <a:lnSpc>
                <a:spcPts val="3919"/>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798572" y="-3621334"/>
            <a:ext cx="6460278" cy="646027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571342" y="0"/>
            <a:ext cx="18007685" cy="996663"/>
            <a:chOff x="0" y="0"/>
            <a:chExt cx="4742765" cy="262496"/>
          </a:xfrm>
        </p:grpSpPr>
        <p:sp>
          <p:nvSpPr>
            <p:cNvPr name="Freeform 6" id="6"/>
            <p:cNvSpPr/>
            <p:nvPr/>
          </p:nvSpPr>
          <p:spPr>
            <a:xfrm flipH="false" flipV="false" rot="0">
              <a:off x="0" y="0"/>
              <a:ext cx="4742765" cy="262496"/>
            </a:xfrm>
            <a:custGeom>
              <a:avLst/>
              <a:gdLst/>
              <a:ahLst/>
              <a:cxnLst/>
              <a:rect r="r" b="b" t="t" l="l"/>
              <a:pathLst>
                <a:path h="262496" w="4742765">
                  <a:moveTo>
                    <a:pt x="0" y="0"/>
                  </a:moveTo>
                  <a:lnTo>
                    <a:pt x="4742765" y="0"/>
                  </a:lnTo>
                  <a:lnTo>
                    <a:pt x="4742765" y="262496"/>
                  </a:lnTo>
                  <a:lnTo>
                    <a:pt x="0" y="262496"/>
                  </a:lnTo>
                  <a:close/>
                </a:path>
              </a:pathLst>
            </a:custGeom>
            <a:solidFill>
              <a:srgbClr val="0345E4"/>
            </a:solidFill>
          </p:spPr>
        </p:sp>
        <p:sp>
          <p:nvSpPr>
            <p:cNvPr name="TextBox 7" id="7"/>
            <p:cNvSpPr txBox="true"/>
            <p:nvPr/>
          </p:nvSpPr>
          <p:spPr>
            <a:xfrm>
              <a:off x="0" y="-38100"/>
              <a:ext cx="4742765" cy="300596"/>
            </a:xfrm>
            <a:prstGeom prst="rect">
              <a:avLst/>
            </a:prstGeom>
          </p:spPr>
          <p:txBody>
            <a:bodyPr anchor="ctr" rtlCol="false" tIns="50800" lIns="50800" bIns="50800" rIns="50800"/>
            <a:lstStyle/>
            <a:p>
              <a:pPr algn="ctr">
                <a:lnSpc>
                  <a:spcPts val="2659"/>
                </a:lnSpc>
              </a:pPr>
            </a:p>
          </p:txBody>
        </p:sp>
      </p:grpSp>
      <p:sp>
        <p:nvSpPr>
          <p:cNvPr name="AutoShape 8" id="8"/>
          <p:cNvSpPr/>
          <p:nvPr/>
        </p:nvSpPr>
        <p:spPr>
          <a:xfrm>
            <a:off x="12465658" y="4096889"/>
            <a:ext cx="1310100" cy="0"/>
          </a:xfrm>
          <a:prstGeom prst="line">
            <a:avLst/>
          </a:prstGeom>
          <a:ln cap="flat" w="95250">
            <a:solidFill>
              <a:srgbClr val="FFFFFF"/>
            </a:solidFill>
            <a:prstDash val="solid"/>
            <a:headEnd type="none" len="sm" w="sm"/>
            <a:tailEnd type="none" len="sm" w="sm"/>
          </a:ln>
        </p:spPr>
      </p:sp>
      <p:sp>
        <p:nvSpPr>
          <p:cNvPr name="Freeform 9" id="9"/>
          <p:cNvSpPr/>
          <p:nvPr/>
        </p:nvSpPr>
        <p:spPr>
          <a:xfrm flipH="false" flipV="false" rot="0">
            <a:off x="571342" y="1225642"/>
            <a:ext cx="11666076" cy="8859650"/>
          </a:xfrm>
          <a:custGeom>
            <a:avLst/>
            <a:gdLst/>
            <a:ahLst/>
            <a:cxnLst/>
            <a:rect r="r" b="b" t="t" l="l"/>
            <a:pathLst>
              <a:path h="8859650" w="11666076">
                <a:moveTo>
                  <a:pt x="0" y="0"/>
                </a:moveTo>
                <a:lnTo>
                  <a:pt x="11666076" y="0"/>
                </a:lnTo>
                <a:lnTo>
                  <a:pt x="11666076" y="8859651"/>
                </a:lnTo>
                <a:lnTo>
                  <a:pt x="0" y="8859651"/>
                </a:lnTo>
                <a:lnTo>
                  <a:pt x="0" y="0"/>
                </a:lnTo>
                <a:close/>
              </a:path>
            </a:pathLst>
          </a:custGeom>
          <a:blipFill>
            <a:blip r:embed="rId2"/>
            <a:stretch>
              <a:fillRect l="0" t="-7968" r="0" b="-6260"/>
            </a:stretch>
          </a:blipFill>
        </p:spPr>
      </p:sp>
      <p:sp>
        <p:nvSpPr>
          <p:cNvPr name="Freeform 10" id="10"/>
          <p:cNvSpPr/>
          <p:nvPr/>
        </p:nvSpPr>
        <p:spPr>
          <a:xfrm flipH="false" flipV="false" rot="0">
            <a:off x="12865435" y="8972109"/>
            <a:ext cx="3130753" cy="1043584"/>
          </a:xfrm>
          <a:custGeom>
            <a:avLst/>
            <a:gdLst/>
            <a:ahLst/>
            <a:cxnLst/>
            <a:rect r="r" b="b" t="t" l="l"/>
            <a:pathLst>
              <a:path h="1043584" w="3130753">
                <a:moveTo>
                  <a:pt x="0" y="0"/>
                </a:moveTo>
                <a:lnTo>
                  <a:pt x="3130754" y="0"/>
                </a:lnTo>
                <a:lnTo>
                  <a:pt x="3130754" y="1043584"/>
                </a:lnTo>
                <a:lnTo>
                  <a:pt x="0" y="1043584"/>
                </a:lnTo>
                <a:lnTo>
                  <a:pt x="0" y="0"/>
                </a:lnTo>
                <a:close/>
              </a:path>
            </a:pathLst>
          </a:custGeom>
          <a:blipFill>
            <a:blip r:embed="rId3"/>
            <a:stretch>
              <a:fillRect l="0" t="0" r="0" b="0"/>
            </a:stretch>
          </a:blipFill>
        </p:spPr>
      </p:sp>
      <p:sp>
        <p:nvSpPr>
          <p:cNvPr name="TextBox 11" id="11"/>
          <p:cNvSpPr txBox="true"/>
          <p:nvPr/>
        </p:nvSpPr>
        <p:spPr>
          <a:xfrm rot="0">
            <a:off x="1328923" y="23669"/>
            <a:ext cx="16719128" cy="854076"/>
          </a:xfrm>
          <a:prstGeom prst="rect">
            <a:avLst/>
          </a:prstGeom>
        </p:spPr>
        <p:txBody>
          <a:bodyPr anchor="t" rtlCol="false" tIns="0" lIns="0" bIns="0" rIns="0">
            <a:spAutoFit/>
          </a:bodyPr>
          <a:lstStyle/>
          <a:p>
            <a:pPr algn="ctr">
              <a:lnSpc>
                <a:spcPts val="6999"/>
              </a:lnSpc>
            </a:pPr>
            <a:r>
              <a:rPr lang="en-US" b="true" sz="4999" spc="99">
                <a:solidFill>
                  <a:srgbClr val="FFFFFF"/>
                </a:solidFill>
                <a:latin typeface="Garet Bold"/>
                <a:ea typeface="Garet Bold"/>
                <a:cs typeface="Garet Bold"/>
                <a:sym typeface="Garet Bold"/>
              </a:rPr>
              <a:t>VISIBILITY(MI)</a:t>
            </a:r>
          </a:p>
        </p:txBody>
      </p:sp>
      <p:grpSp>
        <p:nvGrpSpPr>
          <p:cNvPr name="Group 12" id="12"/>
          <p:cNvGrpSpPr/>
          <p:nvPr/>
        </p:nvGrpSpPr>
        <p:grpSpPr>
          <a:xfrm rot="0">
            <a:off x="12865435" y="1613729"/>
            <a:ext cx="4919657" cy="7122779"/>
            <a:chOff x="0" y="0"/>
            <a:chExt cx="1107871" cy="1603998"/>
          </a:xfrm>
        </p:grpSpPr>
        <p:sp>
          <p:nvSpPr>
            <p:cNvPr name="Freeform 13" id="13"/>
            <p:cNvSpPr/>
            <p:nvPr/>
          </p:nvSpPr>
          <p:spPr>
            <a:xfrm flipH="false" flipV="false" rot="0">
              <a:off x="0" y="0"/>
              <a:ext cx="1107871" cy="1603998"/>
            </a:xfrm>
            <a:custGeom>
              <a:avLst/>
              <a:gdLst/>
              <a:ahLst/>
              <a:cxnLst/>
              <a:rect r="r" b="b" t="t" l="l"/>
              <a:pathLst>
                <a:path h="1603998" w="1107871">
                  <a:moveTo>
                    <a:pt x="80257" y="0"/>
                  </a:moveTo>
                  <a:lnTo>
                    <a:pt x="1027614" y="0"/>
                  </a:lnTo>
                  <a:cubicBezTo>
                    <a:pt x="1048899" y="0"/>
                    <a:pt x="1069313" y="8456"/>
                    <a:pt x="1084364" y="23507"/>
                  </a:cubicBezTo>
                  <a:cubicBezTo>
                    <a:pt x="1099415" y="38558"/>
                    <a:pt x="1107871" y="58972"/>
                    <a:pt x="1107871" y="80257"/>
                  </a:cubicBezTo>
                  <a:lnTo>
                    <a:pt x="1107871" y="1523741"/>
                  </a:lnTo>
                  <a:cubicBezTo>
                    <a:pt x="1107871" y="1545026"/>
                    <a:pt x="1099415" y="1565440"/>
                    <a:pt x="1084364" y="1580491"/>
                  </a:cubicBezTo>
                  <a:cubicBezTo>
                    <a:pt x="1069313" y="1595542"/>
                    <a:pt x="1048899" y="1603998"/>
                    <a:pt x="1027614" y="1603998"/>
                  </a:cubicBezTo>
                  <a:lnTo>
                    <a:pt x="80257" y="1603998"/>
                  </a:lnTo>
                  <a:cubicBezTo>
                    <a:pt x="58972" y="1603998"/>
                    <a:pt x="38558" y="1595542"/>
                    <a:pt x="23507" y="1580491"/>
                  </a:cubicBezTo>
                  <a:cubicBezTo>
                    <a:pt x="8456" y="1565440"/>
                    <a:pt x="0" y="1545026"/>
                    <a:pt x="0" y="1523741"/>
                  </a:cubicBezTo>
                  <a:lnTo>
                    <a:pt x="0" y="80257"/>
                  </a:lnTo>
                  <a:cubicBezTo>
                    <a:pt x="0" y="58972"/>
                    <a:pt x="8456" y="38558"/>
                    <a:pt x="23507" y="23507"/>
                  </a:cubicBezTo>
                  <a:cubicBezTo>
                    <a:pt x="38558" y="8456"/>
                    <a:pt x="58972" y="0"/>
                    <a:pt x="80257" y="0"/>
                  </a:cubicBezTo>
                  <a:close/>
                </a:path>
              </a:pathLst>
            </a:custGeom>
            <a:solidFill>
              <a:srgbClr val="DAE9FF">
                <a:alpha val="57647"/>
              </a:srgbClr>
            </a:solidFill>
          </p:spPr>
        </p:sp>
        <p:sp>
          <p:nvSpPr>
            <p:cNvPr name="TextBox 14" id="14"/>
            <p:cNvSpPr txBox="true"/>
            <p:nvPr/>
          </p:nvSpPr>
          <p:spPr>
            <a:xfrm>
              <a:off x="0" y="-38100"/>
              <a:ext cx="1107871" cy="1642098"/>
            </a:xfrm>
            <a:prstGeom prst="rect">
              <a:avLst/>
            </a:prstGeom>
          </p:spPr>
          <p:txBody>
            <a:bodyPr anchor="ctr" rtlCol="false" tIns="50800" lIns="50800" bIns="50800" rIns="50800"/>
            <a:lstStyle/>
            <a:p>
              <a:pPr algn="ctr">
                <a:lnSpc>
                  <a:spcPts val="2659"/>
                </a:lnSpc>
                <a:spcBef>
                  <a:spcPct val="0"/>
                </a:spcBef>
              </a:pPr>
            </a:p>
          </p:txBody>
        </p:sp>
      </p:grpSp>
      <p:sp>
        <p:nvSpPr>
          <p:cNvPr name="TextBox 15" id="15"/>
          <p:cNvSpPr txBox="true"/>
          <p:nvPr/>
        </p:nvSpPr>
        <p:spPr>
          <a:xfrm rot="0">
            <a:off x="13213183" y="1547054"/>
            <a:ext cx="4224162" cy="7425055"/>
          </a:xfrm>
          <a:prstGeom prst="rect">
            <a:avLst/>
          </a:prstGeom>
        </p:spPr>
        <p:txBody>
          <a:bodyPr anchor="t" rtlCol="false" tIns="0" lIns="0" bIns="0" rIns="0">
            <a:spAutoFit/>
          </a:bodyPr>
          <a:lstStyle/>
          <a:p>
            <a:pPr algn="ctr">
              <a:lnSpc>
                <a:spcPts val="3919"/>
              </a:lnSpc>
            </a:pPr>
          </a:p>
          <a:p>
            <a:pPr algn="ctr">
              <a:lnSpc>
                <a:spcPts val="3919"/>
              </a:lnSpc>
            </a:pPr>
            <a:r>
              <a:rPr lang="en-US" sz="2799" b="true">
                <a:solidFill>
                  <a:srgbClr val="000000"/>
                </a:solidFill>
                <a:latin typeface="Inter Bold"/>
                <a:ea typeface="Inter Bold"/>
                <a:cs typeface="Inter Bold"/>
                <a:sym typeface="Inter Bold"/>
              </a:rPr>
              <a:t>Visibili</a:t>
            </a:r>
            <a:r>
              <a:rPr lang="en-US" sz="2799" b="true">
                <a:solidFill>
                  <a:srgbClr val="000000"/>
                </a:solidFill>
                <a:latin typeface="Inter Bold"/>
                <a:ea typeface="Inter Bold"/>
                <a:cs typeface="Inter Bold"/>
                <a:sym typeface="Inter Bold"/>
              </a:rPr>
              <a:t>ty remains very high (near 9-10 miles) most of the time. This suggests that while very low visibility (below 8 miles) may contribute to accidents, other factors (e.g., traffic volume, road conditions) are likely the main drivers of accident fluctuations.</a:t>
            </a:r>
          </a:p>
          <a:p>
            <a:pPr algn="ctr">
              <a:lnSpc>
                <a:spcPts val="3919"/>
              </a:lnSpc>
            </a:pPr>
          </a:p>
          <a:p>
            <a:pPr algn="ctr">
              <a:lnSpc>
                <a:spcPts val="3919"/>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454034" y="0"/>
            <a:ext cx="5833966" cy="10287000"/>
            <a:chOff x="0" y="0"/>
            <a:chExt cx="4609553" cy="8128000"/>
          </a:xfrm>
        </p:grpSpPr>
        <p:sp>
          <p:nvSpPr>
            <p:cNvPr name="Freeform 3" id="3"/>
            <p:cNvSpPr/>
            <p:nvPr/>
          </p:nvSpPr>
          <p:spPr>
            <a:xfrm flipH="false" flipV="false" rot="0">
              <a:off x="0" y="0"/>
              <a:ext cx="4609553" cy="8128000"/>
            </a:xfrm>
            <a:custGeom>
              <a:avLst/>
              <a:gdLst/>
              <a:ahLst/>
              <a:cxnLst/>
              <a:rect r="r" b="b" t="t" l="l"/>
              <a:pathLst>
                <a:path h="8128000" w="4609553">
                  <a:moveTo>
                    <a:pt x="0" y="0"/>
                  </a:moveTo>
                  <a:lnTo>
                    <a:pt x="4609553" y="0"/>
                  </a:lnTo>
                  <a:lnTo>
                    <a:pt x="4609553" y="8128000"/>
                  </a:lnTo>
                  <a:lnTo>
                    <a:pt x="0" y="8128000"/>
                  </a:lnTo>
                  <a:close/>
                </a:path>
              </a:pathLst>
            </a:custGeom>
            <a:solidFill>
              <a:srgbClr val="F6F6F6"/>
            </a:solidFill>
          </p:spPr>
        </p:sp>
        <p:sp>
          <p:nvSpPr>
            <p:cNvPr name="TextBox 4" id="4"/>
            <p:cNvSpPr txBox="true"/>
            <p:nvPr/>
          </p:nvSpPr>
          <p:spPr>
            <a:xfrm>
              <a:off x="0" y="-38100"/>
              <a:ext cx="4609553" cy="8166100"/>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flipV="true">
            <a:off x="551064" y="6586514"/>
            <a:ext cx="17185873" cy="47625"/>
          </a:xfrm>
          <a:prstGeom prst="line">
            <a:avLst/>
          </a:prstGeom>
          <a:ln cap="flat" w="47625">
            <a:solidFill>
              <a:srgbClr val="000000">
                <a:alpha val="29804"/>
              </a:srgbClr>
            </a:solidFill>
            <a:prstDash val="solid"/>
            <a:headEnd type="none" len="sm" w="sm"/>
            <a:tailEnd type="none" len="sm" w="sm"/>
          </a:ln>
        </p:spPr>
      </p:sp>
      <p:sp>
        <p:nvSpPr>
          <p:cNvPr name="AutoShape 6" id="6"/>
          <p:cNvSpPr/>
          <p:nvPr/>
        </p:nvSpPr>
        <p:spPr>
          <a:xfrm>
            <a:off x="9144000" y="2989476"/>
            <a:ext cx="0" cy="3644662"/>
          </a:xfrm>
          <a:prstGeom prst="line">
            <a:avLst/>
          </a:prstGeom>
          <a:ln cap="flat" w="47625">
            <a:solidFill>
              <a:srgbClr val="000000">
                <a:alpha val="29804"/>
              </a:srgbClr>
            </a:solidFill>
            <a:prstDash val="solid"/>
            <a:headEnd type="none" len="sm" w="sm"/>
            <a:tailEnd type="none" len="sm" w="sm"/>
          </a:ln>
        </p:spPr>
      </p:sp>
      <p:grpSp>
        <p:nvGrpSpPr>
          <p:cNvPr name="Group 7" id="7"/>
          <p:cNvGrpSpPr/>
          <p:nvPr/>
        </p:nvGrpSpPr>
        <p:grpSpPr>
          <a:xfrm rot="0">
            <a:off x="1486069" y="2836711"/>
            <a:ext cx="6287213" cy="974983"/>
            <a:chOff x="0" y="0"/>
            <a:chExt cx="2746403" cy="425895"/>
          </a:xfrm>
        </p:grpSpPr>
        <p:sp>
          <p:nvSpPr>
            <p:cNvPr name="Freeform 8" id="8"/>
            <p:cNvSpPr/>
            <p:nvPr/>
          </p:nvSpPr>
          <p:spPr>
            <a:xfrm flipH="false" flipV="false" rot="0">
              <a:off x="0" y="0"/>
              <a:ext cx="2746403" cy="425895"/>
            </a:xfrm>
            <a:custGeom>
              <a:avLst/>
              <a:gdLst/>
              <a:ahLst/>
              <a:cxnLst/>
              <a:rect r="r" b="b" t="t" l="l"/>
              <a:pathLst>
                <a:path h="425895" w="2746403">
                  <a:moveTo>
                    <a:pt x="2543203" y="0"/>
                  </a:moveTo>
                  <a:cubicBezTo>
                    <a:pt x="2655427" y="0"/>
                    <a:pt x="2746403" y="95340"/>
                    <a:pt x="2746403" y="212948"/>
                  </a:cubicBezTo>
                  <a:cubicBezTo>
                    <a:pt x="2746403" y="330556"/>
                    <a:pt x="2655427" y="425895"/>
                    <a:pt x="2543203" y="425895"/>
                  </a:cubicBezTo>
                  <a:lnTo>
                    <a:pt x="203200" y="425895"/>
                  </a:lnTo>
                  <a:cubicBezTo>
                    <a:pt x="90976" y="425895"/>
                    <a:pt x="0" y="330556"/>
                    <a:pt x="0" y="212948"/>
                  </a:cubicBezTo>
                  <a:cubicBezTo>
                    <a:pt x="0" y="95340"/>
                    <a:pt x="90976" y="0"/>
                    <a:pt x="203200" y="0"/>
                  </a:cubicBezTo>
                  <a:close/>
                </a:path>
              </a:pathLst>
            </a:custGeom>
            <a:solidFill>
              <a:srgbClr val="0345E4"/>
            </a:solidFill>
          </p:spPr>
        </p:sp>
        <p:sp>
          <p:nvSpPr>
            <p:cNvPr name="TextBox 9" id="9"/>
            <p:cNvSpPr txBox="true"/>
            <p:nvPr/>
          </p:nvSpPr>
          <p:spPr>
            <a:xfrm>
              <a:off x="0" y="-47625"/>
              <a:ext cx="2746403" cy="473520"/>
            </a:xfrm>
            <a:prstGeom prst="rect">
              <a:avLst/>
            </a:prstGeom>
          </p:spPr>
          <p:txBody>
            <a:bodyPr anchor="ctr" rtlCol="false" tIns="50800" lIns="50800" bIns="50800" rIns="50800"/>
            <a:lstStyle/>
            <a:p>
              <a:pPr algn="l">
                <a:lnSpc>
                  <a:spcPts val="3499"/>
                </a:lnSpc>
              </a:pPr>
              <a:r>
                <a:rPr lang="en-US" sz="2499" b="true">
                  <a:solidFill>
                    <a:srgbClr val="FFFFFF"/>
                  </a:solidFill>
                  <a:latin typeface="Garet Bold"/>
                  <a:ea typeface="Garet Bold"/>
                  <a:cs typeface="Garet Bold"/>
                  <a:sym typeface="Garet Bold"/>
                </a:rPr>
                <a:t>Temperature</a:t>
              </a:r>
            </a:p>
          </p:txBody>
        </p:sp>
      </p:grpSp>
      <p:grpSp>
        <p:nvGrpSpPr>
          <p:cNvPr name="Group 10" id="10"/>
          <p:cNvGrpSpPr/>
          <p:nvPr/>
        </p:nvGrpSpPr>
        <p:grpSpPr>
          <a:xfrm rot="0">
            <a:off x="6652596" y="7419951"/>
            <a:ext cx="5801438" cy="899652"/>
            <a:chOff x="0" y="0"/>
            <a:chExt cx="2746403" cy="425895"/>
          </a:xfrm>
        </p:grpSpPr>
        <p:sp>
          <p:nvSpPr>
            <p:cNvPr name="Freeform 11" id="11"/>
            <p:cNvSpPr/>
            <p:nvPr/>
          </p:nvSpPr>
          <p:spPr>
            <a:xfrm flipH="false" flipV="false" rot="0">
              <a:off x="0" y="0"/>
              <a:ext cx="2746403" cy="425895"/>
            </a:xfrm>
            <a:custGeom>
              <a:avLst/>
              <a:gdLst/>
              <a:ahLst/>
              <a:cxnLst/>
              <a:rect r="r" b="b" t="t" l="l"/>
              <a:pathLst>
                <a:path h="425895" w="2746403">
                  <a:moveTo>
                    <a:pt x="2543203" y="0"/>
                  </a:moveTo>
                  <a:cubicBezTo>
                    <a:pt x="2655427" y="0"/>
                    <a:pt x="2746403" y="95340"/>
                    <a:pt x="2746403" y="212948"/>
                  </a:cubicBezTo>
                  <a:cubicBezTo>
                    <a:pt x="2746403" y="330556"/>
                    <a:pt x="2655427" y="425895"/>
                    <a:pt x="2543203" y="425895"/>
                  </a:cubicBezTo>
                  <a:lnTo>
                    <a:pt x="203200" y="425895"/>
                  </a:lnTo>
                  <a:cubicBezTo>
                    <a:pt x="90976" y="425895"/>
                    <a:pt x="0" y="330556"/>
                    <a:pt x="0" y="212948"/>
                  </a:cubicBezTo>
                  <a:cubicBezTo>
                    <a:pt x="0" y="95340"/>
                    <a:pt x="90976" y="0"/>
                    <a:pt x="203200" y="0"/>
                  </a:cubicBezTo>
                  <a:close/>
                </a:path>
              </a:pathLst>
            </a:custGeom>
            <a:solidFill>
              <a:srgbClr val="000000"/>
            </a:solidFill>
          </p:spPr>
        </p:sp>
        <p:sp>
          <p:nvSpPr>
            <p:cNvPr name="TextBox 12" id="12"/>
            <p:cNvSpPr txBox="true"/>
            <p:nvPr/>
          </p:nvSpPr>
          <p:spPr>
            <a:xfrm>
              <a:off x="0" y="-47625"/>
              <a:ext cx="2746403" cy="473520"/>
            </a:xfrm>
            <a:prstGeom prst="rect">
              <a:avLst/>
            </a:prstGeom>
          </p:spPr>
          <p:txBody>
            <a:bodyPr anchor="ctr" rtlCol="false" tIns="50800" lIns="50800" bIns="50800" rIns="50800"/>
            <a:lstStyle/>
            <a:p>
              <a:pPr algn="l">
                <a:lnSpc>
                  <a:spcPts val="3499"/>
                </a:lnSpc>
              </a:pPr>
              <a:r>
                <a:rPr lang="en-US" sz="2499" b="true">
                  <a:solidFill>
                    <a:srgbClr val="FFFFFF"/>
                  </a:solidFill>
                  <a:latin typeface="Garet Bold"/>
                  <a:ea typeface="Garet Bold"/>
                  <a:cs typeface="Garet Bold"/>
                  <a:sym typeface="Garet Bold"/>
                </a:rPr>
                <a:t>Visibility</a:t>
              </a:r>
            </a:p>
          </p:txBody>
        </p:sp>
      </p:grpSp>
      <p:grpSp>
        <p:nvGrpSpPr>
          <p:cNvPr name="Group 13" id="13"/>
          <p:cNvGrpSpPr/>
          <p:nvPr/>
        </p:nvGrpSpPr>
        <p:grpSpPr>
          <a:xfrm rot="0">
            <a:off x="10563822" y="2989476"/>
            <a:ext cx="5062905" cy="785125"/>
            <a:chOff x="0" y="0"/>
            <a:chExt cx="2746403" cy="425895"/>
          </a:xfrm>
        </p:grpSpPr>
        <p:sp>
          <p:nvSpPr>
            <p:cNvPr name="Freeform 14" id="14"/>
            <p:cNvSpPr/>
            <p:nvPr/>
          </p:nvSpPr>
          <p:spPr>
            <a:xfrm flipH="false" flipV="false" rot="0">
              <a:off x="0" y="0"/>
              <a:ext cx="2746403" cy="425895"/>
            </a:xfrm>
            <a:custGeom>
              <a:avLst/>
              <a:gdLst/>
              <a:ahLst/>
              <a:cxnLst/>
              <a:rect r="r" b="b" t="t" l="l"/>
              <a:pathLst>
                <a:path h="425895" w="2746403">
                  <a:moveTo>
                    <a:pt x="2543203" y="0"/>
                  </a:moveTo>
                  <a:cubicBezTo>
                    <a:pt x="2655427" y="0"/>
                    <a:pt x="2746403" y="95340"/>
                    <a:pt x="2746403" y="212948"/>
                  </a:cubicBezTo>
                  <a:cubicBezTo>
                    <a:pt x="2746403" y="330556"/>
                    <a:pt x="2655427" y="425895"/>
                    <a:pt x="2543203" y="425895"/>
                  </a:cubicBezTo>
                  <a:lnTo>
                    <a:pt x="203200" y="425895"/>
                  </a:lnTo>
                  <a:cubicBezTo>
                    <a:pt x="90976" y="425895"/>
                    <a:pt x="0" y="330556"/>
                    <a:pt x="0" y="212948"/>
                  </a:cubicBezTo>
                  <a:cubicBezTo>
                    <a:pt x="0" y="95340"/>
                    <a:pt x="90976" y="0"/>
                    <a:pt x="203200" y="0"/>
                  </a:cubicBezTo>
                  <a:close/>
                </a:path>
              </a:pathLst>
            </a:custGeom>
            <a:solidFill>
              <a:srgbClr val="000000"/>
            </a:solidFill>
          </p:spPr>
        </p:sp>
        <p:sp>
          <p:nvSpPr>
            <p:cNvPr name="TextBox 15" id="15"/>
            <p:cNvSpPr txBox="true"/>
            <p:nvPr/>
          </p:nvSpPr>
          <p:spPr>
            <a:xfrm>
              <a:off x="0" y="-47625"/>
              <a:ext cx="2746403" cy="473520"/>
            </a:xfrm>
            <a:prstGeom prst="rect">
              <a:avLst/>
            </a:prstGeom>
          </p:spPr>
          <p:txBody>
            <a:bodyPr anchor="ctr" rtlCol="false" tIns="50800" lIns="50800" bIns="50800" rIns="50800"/>
            <a:lstStyle/>
            <a:p>
              <a:pPr algn="l">
                <a:lnSpc>
                  <a:spcPts val="3499"/>
                </a:lnSpc>
              </a:pPr>
              <a:r>
                <a:rPr lang="en-US" sz="2499" b="true">
                  <a:solidFill>
                    <a:srgbClr val="FFFFFF"/>
                  </a:solidFill>
                  <a:latin typeface="Garet Bold"/>
                  <a:ea typeface="Garet Bold"/>
                  <a:cs typeface="Garet Bold"/>
                  <a:sym typeface="Garet Bold"/>
                </a:rPr>
                <a:t>Wind Speed</a:t>
              </a:r>
            </a:p>
          </p:txBody>
        </p:sp>
      </p:grpSp>
      <p:sp>
        <p:nvSpPr>
          <p:cNvPr name="TextBox 16" id="16"/>
          <p:cNvSpPr txBox="true"/>
          <p:nvPr/>
        </p:nvSpPr>
        <p:spPr>
          <a:xfrm rot="0">
            <a:off x="763347" y="328855"/>
            <a:ext cx="17223973" cy="1500505"/>
          </a:xfrm>
          <a:prstGeom prst="rect">
            <a:avLst/>
          </a:prstGeom>
        </p:spPr>
        <p:txBody>
          <a:bodyPr anchor="t" rtlCol="false" tIns="0" lIns="0" bIns="0" rIns="0">
            <a:spAutoFit/>
          </a:bodyPr>
          <a:lstStyle/>
          <a:p>
            <a:pPr algn="l">
              <a:lnSpc>
                <a:spcPts val="6019"/>
              </a:lnSpc>
            </a:pPr>
            <a:r>
              <a:rPr lang="en-US" b="true" sz="4299" spc="85">
                <a:solidFill>
                  <a:srgbClr val="000000"/>
                </a:solidFill>
                <a:latin typeface="Garet Bold"/>
                <a:ea typeface="Garet Bold"/>
                <a:cs typeface="Garet Bold"/>
                <a:sym typeface="Garet Bold"/>
              </a:rPr>
              <a:t>ENVIRONMENTAL FACTOR</a:t>
            </a:r>
            <a:r>
              <a:rPr lang="en-US" b="true" sz="4299" spc="85">
                <a:solidFill>
                  <a:srgbClr val="000000"/>
                </a:solidFill>
                <a:latin typeface="Garet Bold"/>
                <a:ea typeface="Garet Bold"/>
                <a:cs typeface="Garet Bold"/>
                <a:sym typeface="Garet Bold"/>
              </a:rPr>
              <a:t>S FROM MOST TO LEAST INFLUENTIAL ON THE NUMBER OF ACCIDENTS</a:t>
            </a:r>
          </a:p>
        </p:txBody>
      </p:sp>
      <p:grpSp>
        <p:nvGrpSpPr>
          <p:cNvPr name="Group 17" id="17"/>
          <p:cNvGrpSpPr/>
          <p:nvPr/>
        </p:nvGrpSpPr>
        <p:grpSpPr>
          <a:xfrm rot="0">
            <a:off x="8709419" y="-2174505"/>
            <a:ext cx="3744615" cy="374461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579986" y="2972492"/>
            <a:ext cx="772733" cy="772733"/>
          </a:xfrm>
          <a:custGeom>
            <a:avLst/>
            <a:gdLst/>
            <a:ahLst/>
            <a:cxnLst/>
            <a:rect r="r" b="b" t="t" l="l"/>
            <a:pathLst>
              <a:path h="772733" w="772733">
                <a:moveTo>
                  <a:pt x="0" y="0"/>
                </a:moveTo>
                <a:lnTo>
                  <a:pt x="772733" y="0"/>
                </a:lnTo>
                <a:lnTo>
                  <a:pt x="772733" y="772734"/>
                </a:lnTo>
                <a:lnTo>
                  <a:pt x="0" y="772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9571773" y="2918841"/>
            <a:ext cx="855760" cy="855760"/>
          </a:xfrm>
          <a:custGeom>
            <a:avLst/>
            <a:gdLst/>
            <a:ahLst/>
            <a:cxnLst/>
            <a:rect r="r" b="b" t="t" l="l"/>
            <a:pathLst>
              <a:path h="855760" w="855760">
                <a:moveTo>
                  <a:pt x="0" y="0"/>
                </a:moveTo>
                <a:lnTo>
                  <a:pt x="855760" y="0"/>
                </a:lnTo>
                <a:lnTo>
                  <a:pt x="855760" y="855760"/>
                </a:lnTo>
                <a:lnTo>
                  <a:pt x="0" y="8557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0">
            <a:off x="5663486" y="7419951"/>
            <a:ext cx="855760" cy="855760"/>
          </a:xfrm>
          <a:custGeom>
            <a:avLst/>
            <a:gdLst/>
            <a:ahLst/>
            <a:cxnLst/>
            <a:rect r="r" b="b" t="t" l="l"/>
            <a:pathLst>
              <a:path h="855760" w="855760">
                <a:moveTo>
                  <a:pt x="0" y="0"/>
                </a:moveTo>
                <a:lnTo>
                  <a:pt x="855760" y="0"/>
                </a:lnTo>
                <a:lnTo>
                  <a:pt x="855760" y="855760"/>
                </a:lnTo>
                <a:lnTo>
                  <a:pt x="0" y="8557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3" id="23"/>
          <p:cNvSpPr txBox="true"/>
          <p:nvPr/>
        </p:nvSpPr>
        <p:spPr>
          <a:xfrm rot="0">
            <a:off x="763347" y="3992690"/>
            <a:ext cx="7629377" cy="1293495"/>
          </a:xfrm>
          <a:prstGeom prst="rect">
            <a:avLst/>
          </a:prstGeom>
        </p:spPr>
        <p:txBody>
          <a:bodyPr anchor="t" rtlCol="false" tIns="0" lIns="0" bIns="0" rIns="0">
            <a:spAutoFit/>
          </a:bodyPr>
          <a:lstStyle/>
          <a:p>
            <a:pPr algn="just" marL="0" indent="0" lvl="0">
              <a:lnSpc>
                <a:spcPts val="3450"/>
              </a:lnSpc>
            </a:pPr>
            <a:r>
              <a:rPr lang="en-US" sz="2300">
                <a:solidFill>
                  <a:srgbClr val="000000"/>
                </a:solidFill>
                <a:latin typeface="Open Sans"/>
                <a:ea typeface="Open Sans"/>
                <a:cs typeface="Open Sans"/>
                <a:sym typeface="Open Sans"/>
              </a:rPr>
              <a:t>Directly explains major seasonal fluctuations; colder weather (winter) drives accident spikes due to hazardous road conditions</a:t>
            </a:r>
          </a:p>
        </p:txBody>
      </p:sp>
      <p:sp>
        <p:nvSpPr>
          <p:cNvPr name="TextBox 24" id="24"/>
          <p:cNvSpPr txBox="true"/>
          <p:nvPr/>
        </p:nvSpPr>
        <p:spPr>
          <a:xfrm rot="0">
            <a:off x="6079681" y="8691078"/>
            <a:ext cx="7629377" cy="855345"/>
          </a:xfrm>
          <a:prstGeom prst="rect">
            <a:avLst/>
          </a:prstGeom>
        </p:spPr>
        <p:txBody>
          <a:bodyPr anchor="t" rtlCol="false" tIns="0" lIns="0" bIns="0" rIns="0">
            <a:spAutoFit/>
          </a:bodyPr>
          <a:lstStyle/>
          <a:p>
            <a:pPr algn="just" marL="0" indent="0" lvl="0">
              <a:lnSpc>
                <a:spcPts val="3450"/>
              </a:lnSpc>
            </a:pPr>
            <a:r>
              <a:rPr lang="en-US" sz="2300">
                <a:solidFill>
                  <a:srgbClr val="000000"/>
                </a:solidFill>
                <a:latin typeface="Open Sans"/>
                <a:ea typeface="Open Sans"/>
                <a:cs typeface="Open Sans"/>
                <a:sym typeface="Open Sans"/>
              </a:rPr>
              <a:t>Only contributes when visibility drops to critical levels (below 8 miles); generally not the primary driver.</a:t>
            </a:r>
          </a:p>
        </p:txBody>
      </p:sp>
      <p:sp>
        <p:nvSpPr>
          <p:cNvPr name="TextBox 25" id="25"/>
          <p:cNvSpPr txBox="true"/>
          <p:nvPr/>
        </p:nvSpPr>
        <p:spPr>
          <a:xfrm rot="0">
            <a:off x="9894370" y="3874027"/>
            <a:ext cx="7629377" cy="1293495"/>
          </a:xfrm>
          <a:prstGeom prst="rect">
            <a:avLst/>
          </a:prstGeom>
        </p:spPr>
        <p:txBody>
          <a:bodyPr anchor="t" rtlCol="false" tIns="0" lIns="0" bIns="0" rIns="0">
            <a:spAutoFit/>
          </a:bodyPr>
          <a:lstStyle/>
          <a:p>
            <a:pPr algn="just" marL="0" indent="0" lvl="0">
              <a:lnSpc>
                <a:spcPts val="3450"/>
              </a:lnSpc>
            </a:pPr>
            <a:r>
              <a:rPr lang="en-US" sz="2300">
                <a:solidFill>
                  <a:srgbClr val="000000"/>
                </a:solidFill>
                <a:latin typeface="Open Sans"/>
                <a:ea typeface="Open Sans"/>
                <a:cs typeface="Open Sans"/>
                <a:sym typeface="Open Sans"/>
              </a:rPr>
              <a:t>Low wind speeds (calm weather) correlate with accident peaks; high winds might discourage traffic or increase caution</a:t>
            </a:r>
          </a:p>
        </p:txBody>
      </p:sp>
      <p:sp>
        <p:nvSpPr>
          <p:cNvPr name="TextBox 26" id="26"/>
          <p:cNvSpPr txBox="true"/>
          <p:nvPr/>
        </p:nvSpPr>
        <p:spPr>
          <a:xfrm rot="0">
            <a:off x="4568879" y="3097507"/>
            <a:ext cx="2189411" cy="405765"/>
          </a:xfrm>
          <a:prstGeom prst="rect">
            <a:avLst/>
          </a:prstGeom>
        </p:spPr>
        <p:txBody>
          <a:bodyPr anchor="t" rtlCol="false" tIns="0" lIns="0" bIns="0" rIns="0">
            <a:spAutoFit/>
          </a:bodyPr>
          <a:lstStyle/>
          <a:p>
            <a:pPr algn="ctr">
              <a:lnSpc>
                <a:spcPts val="3359"/>
              </a:lnSpc>
              <a:spcBef>
                <a:spcPct val="0"/>
              </a:spcBef>
            </a:pPr>
            <a:r>
              <a:rPr lang="en-US" b="true" sz="2399" u="sng">
                <a:solidFill>
                  <a:srgbClr val="E80808"/>
                </a:solidFill>
                <a:latin typeface="Inter Bold"/>
                <a:ea typeface="Inter Bold"/>
                <a:cs typeface="Inter Bold"/>
                <a:sym typeface="Inter Bold"/>
              </a:rPr>
              <a:t>Strong Inverse</a:t>
            </a:r>
          </a:p>
        </p:txBody>
      </p:sp>
      <p:sp>
        <p:nvSpPr>
          <p:cNvPr name="TextBox 27" id="27"/>
          <p:cNvSpPr txBox="true"/>
          <p:nvPr/>
        </p:nvSpPr>
        <p:spPr>
          <a:xfrm rot="0">
            <a:off x="13390115" y="2566727"/>
            <a:ext cx="1980902" cy="405765"/>
          </a:xfrm>
          <a:prstGeom prst="rect">
            <a:avLst/>
          </a:prstGeom>
        </p:spPr>
        <p:txBody>
          <a:bodyPr anchor="t" rtlCol="false" tIns="0" lIns="0" bIns="0" rIns="0">
            <a:spAutoFit/>
          </a:bodyPr>
          <a:lstStyle/>
          <a:p>
            <a:pPr algn="ctr">
              <a:lnSpc>
                <a:spcPts val="3359"/>
              </a:lnSpc>
              <a:spcBef>
                <a:spcPct val="0"/>
              </a:spcBef>
            </a:pPr>
            <a:r>
              <a:rPr lang="en-US" b="true" sz="2400" u="sng">
                <a:solidFill>
                  <a:srgbClr val="E80808"/>
                </a:solidFill>
                <a:latin typeface="Inter Bold"/>
                <a:ea typeface="Inter Bold"/>
                <a:cs typeface="Inter Bold"/>
                <a:sym typeface="Inter Bold"/>
              </a:rPr>
              <a:t>Clear Inverse</a:t>
            </a:r>
          </a:p>
        </p:txBody>
      </p:sp>
      <p:sp>
        <p:nvSpPr>
          <p:cNvPr name="TextBox 28" id="28"/>
          <p:cNvSpPr txBox="true"/>
          <p:nvPr/>
        </p:nvSpPr>
        <p:spPr>
          <a:xfrm rot="0">
            <a:off x="8683638" y="7636827"/>
            <a:ext cx="3241179" cy="405765"/>
          </a:xfrm>
          <a:prstGeom prst="rect">
            <a:avLst/>
          </a:prstGeom>
        </p:spPr>
        <p:txBody>
          <a:bodyPr anchor="t" rtlCol="false" tIns="0" lIns="0" bIns="0" rIns="0">
            <a:spAutoFit/>
          </a:bodyPr>
          <a:lstStyle/>
          <a:p>
            <a:pPr algn="ctr">
              <a:lnSpc>
                <a:spcPts val="3359"/>
              </a:lnSpc>
              <a:spcBef>
                <a:spcPct val="0"/>
              </a:spcBef>
            </a:pPr>
            <a:r>
              <a:rPr lang="en-US" b="true" sz="2400" u="sng">
                <a:solidFill>
                  <a:srgbClr val="E80808"/>
                </a:solidFill>
                <a:latin typeface="Inter Bold"/>
                <a:ea typeface="Inter Bold"/>
                <a:cs typeface="Inter Bold"/>
                <a:sym typeface="Inter Bold"/>
              </a:rPr>
              <a:t>Weak/Limited Inverse</a:t>
            </a:r>
          </a:p>
        </p:txBody>
      </p:sp>
    </p:spTree>
  </p:cSld>
  <p:clrMapOvr>
    <a:masterClrMapping/>
  </p:clrMapOvr>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556776" cy="1298370"/>
            <a:chOff x="0" y="0"/>
            <a:chExt cx="4887381" cy="341958"/>
          </a:xfrm>
        </p:grpSpPr>
        <p:sp>
          <p:nvSpPr>
            <p:cNvPr name="Freeform 3" id="3"/>
            <p:cNvSpPr/>
            <p:nvPr/>
          </p:nvSpPr>
          <p:spPr>
            <a:xfrm flipH="false" flipV="false" rot="0">
              <a:off x="0" y="0"/>
              <a:ext cx="4887382" cy="341958"/>
            </a:xfrm>
            <a:custGeom>
              <a:avLst/>
              <a:gdLst/>
              <a:ahLst/>
              <a:cxnLst/>
              <a:rect r="r" b="b" t="t" l="l"/>
              <a:pathLst>
                <a:path h="341958" w="4887382">
                  <a:moveTo>
                    <a:pt x="0" y="0"/>
                  </a:moveTo>
                  <a:lnTo>
                    <a:pt x="4887382" y="0"/>
                  </a:lnTo>
                  <a:lnTo>
                    <a:pt x="4887382" y="341958"/>
                  </a:lnTo>
                  <a:lnTo>
                    <a:pt x="0" y="341958"/>
                  </a:lnTo>
                  <a:close/>
                </a:path>
              </a:pathLst>
            </a:custGeom>
            <a:solidFill>
              <a:srgbClr val="0345E4"/>
            </a:solidFill>
          </p:spPr>
        </p:sp>
        <p:sp>
          <p:nvSpPr>
            <p:cNvPr name="TextBox 4" id="4"/>
            <p:cNvSpPr txBox="true"/>
            <p:nvPr/>
          </p:nvSpPr>
          <p:spPr>
            <a:xfrm>
              <a:off x="0" y="-38100"/>
              <a:ext cx="4887381" cy="380058"/>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916626" y="2671279"/>
            <a:ext cx="1310100" cy="0"/>
          </a:xfrm>
          <a:prstGeom prst="line">
            <a:avLst/>
          </a:prstGeom>
          <a:ln cap="flat" w="95250">
            <a:solidFill>
              <a:srgbClr val="FFFFFF"/>
            </a:solidFill>
            <a:prstDash val="solid"/>
            <a:headEnd type="none" len="sm" w="sm"/>
            <a:tailEnd type="none" len="sm" w="sm"/>
          </a:ln>
        </p:spPr>
      </p:sp>
      <p:sp>
        <p:nvSpPr>
          <p:cNvPr name="TextBox 6" id="6"/>
          <p:cNvSpPr txBox="true"/>
          <p:nvPr/>
        </p:nvSpPr>
        <p:spPr>
          <a:xfrm rot="0">
            <a:off x="5671166" y="193221"/>
            <a:ext cx="7214444" cy="811530"/>
          </a:xfrm>
          <a:prstGeom prst="rect">
            <a:avLst/>
          </a:prstGeom>
        </p:spPr>
        <p:txBody>
          <a:bodyPr anchor="t" rtlCol="false" tIns="0" lIns="0" bIns="0" rIns="0">
            <a:spAutoFit/>
          </a:bodyPr>
          <a:lstStyle/>
          <a:p>
            <a:pPr algn="l">
              <a:lnSpc>
                <a:spcPts val="6719"/>
              </a:lnSpc>
            </a:pPr>
            <a:r>
              <a:rPr lang="en-US" b="true" sz="4799" spc="95">
                <a:solidFill>
                  <a:srgbClr val="FFFFFF"/>
                </a:solidFill>
                <a:latin typeface="Garet Bold"/>
                <a:ea typeface="Garet Bold"/>
                <a:cs typeface="Garet Bold"/>
                <a:sym typeface="Garet Bold"/>
              </a:rPr>
              <a:t>RECOMMENDATON </a:t>
            </a:r>
          </a:p>
        </p:txBody>
      </p:sp>
      <p:grpSp>
        <p:nvGrpSpPr>
          <p:cNvPr name="Group 7" id="7"/>
          <p:cNvGrpSpPr/>
          <p:nvPr/>
        </p:nvGrpSpPr>
        <p:grpSpPr>
          <a:xfrm rot="0">
            <a:off x="468248" y="2346120"/>
            <a:ext cx="5473113" cy="669452"/>
            <a:chOff x="0" y="0"/>
            <a:chExt cx="3481912" cy="425895"/>
          </a:xfrm>
        </p:grpSpPr>
        <p:sp>
          <p:nvSpPr>
            <p:cNvPr name="Freeform 8" id="8"/>
            <p:cNvSpPr/>
            <p:nvPr/>
          </p:nvSpPr>
          <p:spPr>
            <a:xfrm flipH="false" flipV="false" rot="0">
              <a:off x="0" y="0"/>
              <a:ext cx="3481911" cy="425895"/>
            </a:xfrm>
            <a:custGeom>
              <a:avLst/>
              <a:gdLst/>
              <a:ahLst/>
              <a:cxnLst/>
              <a:rect r="r" b="b" t="t" l="l"/>
              <a:pathLst>
                <a:path h="425895" w="3481911">
                  <a:moveTo>
                    <a:pt x="3278711" y="0"/>
                  </a:moveTo>
                  <a:cubicBezTo>
                    <a:pt x="3390936" y="0"/>
                    <a:pt x="3481911" y="95340"/>
                    <a:pt x="3481911" y="212948"/>
                  </a:cubicBezTo>
                  <a:cubicBezTo>
                    <a:pt x="3481911" y="330556"/>
                    <a:pt x="3390936" y="425895"/>
                    <a:pt x="3278711" y="425895"/>
                  </a:cubicBezTo>
                  <a:lnTo>
                    <a:pt x="203200" y="425895"/>
                  </a:lnTo>
                  <a:cubicBezTo>
                    <a:pt x="90976" y="425895"/>
                    <a:pt x="0" y="330556"/>
                    <a:pt x="0" y="212948"/>
                  </a:cubicBezTo>
                  <a:cubicBezTo>
                    <a:pt x="0" y="95340"/>
                    <a:pt x="90976" y="0"/>
                    <a:pt x="203200" y="0"/>
                  </a:cubicBezTo>
                  <a:close/>
                </a:path>
              </a:pathLst>
            </a:custGeom>
            <a:solidFill>
              <a:srgbClr val="0345E4"/>
            </a:solidFill>
          </p:spPr>
        </p:sp>
        <p:sp>
          <p:nvSpPr>
            <p:cNvPr name="TextBox 9" id="9"/>
            <p:cNvSpPr txBox="true"/>
            <p:nvPr/>
          </p:nvSpPr>
          <p:spPr>
            <a:xfrm>
              <a:off x="0" y="-28575"/>
              <a:ext cx="3481912" cy="454470"/>
            </a:xfrm>
            <a:prstGeom prst="rect">
              <a:avLst/>
            </a:prstGeom>
          </p:spPr>
          <p:txBody>
            <a:bodyPr anchor="ctr" rtlCol="false" tIns="50800" lIns="50800" bIns="50800" rIns="50800"/>
            <a:lstStyle/>
            <a:p>
              <a:pPr algn="ctr">
                <a:lnSpc>
                  <a:spcPts val="2799"/>
                </a:lnSpc>
              </a:pPr>
              <a:r>
                <a:rPr lang="en-US" b="true" sz="1999">
                  <a:solidFill>
                    <a:srgbClr val="FFFFFF"/>
                  </a:solidFill>
                  <a:latin typeface="Garet Bold"/>
                  <a:ea typeface="Garet Bold"/>
                  <a:cs typeface="Garet Bold"/>
                  <a:sym typeface="Garet Bold"/>
                </a:rPr>
                <a:t>Public Safety Officials</a:t>
              </a:r>
            </a:p>
          </p:txBody>
        </p:sp>
      </p:grpSp>
      <p:grpSp>
        <p:nvGrpSpPr>
          <p:cNvPr name="Group 10" id="10"/>
          <p:cNvGrpSpPr/>
          <p:nvPr/>
        </p:nvGrpSpPr>
        <p:grpSpPr>
          <a:xfrm rot="0">
            <a:off x="213949" y="3424542"/>
            <a:ext cx="5981712" cy="6254960"/>
            <a:chOff x="0" y="0"/>
            <a:chExt cx="1714714" cy="1793044"/>
          </a:xfrm>
        </p:grpSpPr>
        <p:sp>
          <p:nvSpPr>
            <p:cNvPr name="Freeform 11" id="11"/>
            <p:cNvSpPr/>
            <p:nvPr/>
          </p:nvSpPr>
          <p:spPr>
            <a:xfrm flipH="false" flipV="false" rot="0">
              <a:off x="0" y="0"/>
              <a:ext cx="1714714" cy="1793044"/>
            </a:xfrm>
            <a:custGeom>
              <a:avLst/>
              <a:gdLst/>
              <a:ahLst/>
              <a:cxnLst/>
              <a:rect r="r" b="b" t="t" l="l"/>
              <a:pathLst>
                <a:path h="1793044" w="1714714">
                  <a:moveTo>
                    <a:pt x="66008" y="0"/>
                  </a:moveTo>
                  <a:lnTo>
                    <a:pt x="1648707" y="0"/>
                  </a:lnTo>
                  <a:cubicBezTo>
                    <a:pt x="1685162" y="0"/>
                    <a:pt x="1714714" y="29553"/>
                    <a:pt x="1714714" y="66008"/>
                  </a:cubicBezTo>
                  <a:lnTo>
                    <a:pt x="1714714" y="1727036"/>
                  </a:lnTo>
                  <a:cubicBezTo>
                    <a:pt x="1714714" y="1763491"/>
                    <a:pt x="1685162" y="1793044"/>
                    <a:pt x="1648707" y="1793044"/>
                  </a:cubicBezTo>
                  <a:lnTo>
                    <a:pt x="66008" y="1793044"/>
                  </a:lnTo>
                  <a:cubicBezTo>
                    <a:pt x="29553" y="1793044"/>
                    <a:pt x="0" y="1763491"/>
                    <a:pt x="0" y="1727036"/>
                  </a:cubicBezTo>
                  <a:lnTo>
                    <a:pt x="0" y="66008"/>
                  </a:lnTo>
                  <a:cubicBezTo>
                    <a:pt x="0" y="29553"/>
                    <a:pt x="29553" y="0"/>
                    <a:pt x="66008" y="0"/>
                  </a:cubicBezTo>
                  <a:close/>
                </a:path>
              </a:pathLst>
            </a:custGeom>
            <a:solidFill>
              <a:srgbClr val="E8ECEC"/>
            </a:solidFill>
          </p:spPr>
        </p:sp>
        <p:sp>
          <p:nvSpPr>
            <p:cNvPr name="TextBox 12" id="12"/>
            <p:cNvSpPr txBox="true"/>
            <p:nvPr/>
          </p:nvSpPr>
          <p:spPr>
            <a:xfrm>
              <a:off x="0" y="-38100"/>
              <a:ext cx="1714714" cy="1831144"/>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419429" y="3968073"/>
            <a:ext cx="5505710" cy="5942965"/>
          </a:xfrm>
          <a:prstGeom prst="rect">
            <a:avLst/>
          </a:prstGeom>
        </p:spPr>
        <p:txBody>
          <a:bodyPr anchor="t" rtlCol="false" tIns="0" lIns="0" bIns="0" rIns="0">
            <a:spAutoFit/>
          </a:bodyPr>
          <a:lstStyle/>
          <a:p>
            <a:pPr algn="l" marL="604519" indent="-302260" lvl="1">
              <a:lnSpc>
                <a:spcPts val="4339"/>
              </a:lnSpc>
              <a:buFont typeface="Arial"/>
              <a:buChar char="•"/>
            </a:pPr>
            <a:r>
              <a:rPr lang="en-US" b="true" sz="2799">
                <a:solidFill>
                  <a:srgbClr val="000000"/>
                </a:solidFill>
                <a:latin typeface="Open Sans Bold"/>
                <a:ea typeface="Open Sans Bold"/>
                <a:cs typeface="Open Sans Bold"/>
                <a:sym typeface="Open Sans Bold"/>
              </a:rPr>
              <a:t>Prioritize Winter Weather Preparedness.</a:t>
            </a:r>
          </a:p>
          <a:p>
            <a:pPr algn="l">
              <a:lnSpc>
                <a:spcPts val="4339"/>
              </a:lnSpc>
            </a:pPr>
          </a:p>
          <a:p>
            <a:pPr algn="l" marL="604519" indent="-302260" lvl="1">
              <a:lnSpc>
                <a:spcPts val="4339"/>
              </a:lnSpc>
              <a:buFont typeface="Arial"/>
              <a:buChar char="•"/>
            </a:pPr>
            <a:r>
              <a:rPr lang="en-US" b="true" sz="2799">
                <a:solidFill>
                  <a:srgbClr val="000000"/>
                </a:solidFill>
                <a:latin typeface="Open Sans Bold"/>
                <a:ea typeface="Open Sans Bold"/>
                <a:cs typeface="Open Sans Bold"/>
                <a:sym typeface="Open Sans Bold"/>
              </a:rPr>
              <a:t>Target Enforcement on Fridays and During Daytime.</a:t>
            </a:r>
          </a:p>
          <a:p>
            <a:pPr algn="l">
              <a:lnSpc>
                <a:spcPts val="4339"/>
              </a:lnSpc>
            </a:pPr>
          </a:p>
          <a:p>
            <a:pPr algn="l" marL="604519" indent="-302260" lvl="1">
              <a:lnSpc>
                <a:spcPts val="4339"/>
              </a:lnSpc>
              <a:buFont typeface="Arial"/>
              <a:buChar char="•"/>
            </a:pPr>
            <a:r>
              <a:rPr lang="en-US" b="true" sz="2799">
                <a:solidFill>
                  <a:srgbClr val="000000"/>
                </a:solidFill>
                <a:latin typeface="Open Sans Bold"/>
                <a:ea typeface="Open Sans Bold"/>
                <a:cs typeface="Open Sans Bold"/>
                <a:sym typeface="Open Sans Bold"/>
              </a:rPr>
              <a:t>Upgrade High-Accident Intersections.</a:t>
            </a:r>
          </a:p>
          <a:p>
            <a:pPr algn="just">
              <a:lnSpc>
                <a:spcPts val="4339"/>
              </a:lnSpc>
            </a:pPr>
          </a:p>
          <a:p>
            <a:pPr algn="just" marL="0" indent="0" lvl="0">
              <a:lnSpc>
                <a:spcPts val="4339"/>
              </a:lnSpc>
            </a:pPr>
          </a:p>
        </p:txBody>
      </p:sp>
      <p:grpSp>
        <p:nvGrpSpPr>
          <p:cNvPr name="Group 14" id="14"/>
          <p:cNvGrpSpPr/>
          <p:nvPr/>
        </p:nvGrpSpPr>
        <p:grpSpPr>
          <a:xfrm rot="0">
            <a:off x="12368463" y="2474293"/>
            <a:ext cx="5473113" cy="669452"/>
            <a:chOff x="0" y="0"/>
            <a:chExt cx="3481912" cy="425895"/>
          </a:xfrm>
        </p:grpSpPr>
        <p:sp>
          <p:nvSpPr>
            <p:cNvPr name="Freeform 15" id="15"/>
            <p:cNvSpPr/>
            <p:nvPr/>
          </p:nvSpPr>
          <p:spPr>
            <a:xfrm flipH="false" flipV="false" rot="0">
              <a:off x="0" y="0"/>
              <a:ext cx="3481911" cy="425895"/>
            </a:xfrm>
            <a:custGeom>
              <a:avLst/>
              <a:gdLst/>
              <a:ahLst/>
              <a:cxnLst/>
              <a:rect r="r" b="b" t="t" l="l"/>
              <a:pathLst>
                <a:path h="425895" w="3481911">
                  <a:moveTo>
                    <a:pt x="3278711" y="0"/>
                  </a:moveTo>
                  <a:cubicBezTo>
                    <a:pt x="3390936" y="0"/>
                    <a:pt x="3481911" y="95340"/>
                    <a:pt x="3481911" y="212948"/>
                  </a:cubicBezTo>
                  <a:cubicBezTo>
                    <a:pt x="3481911" y="330556"/>
                    <a:pt x="3390936" y="425895"/>
                    <a:pt x="3278711" y="425895"/>
                  </a:cubicBezTo>
                  <a:lnTo>
                    <a:pt x="203200" y="425895"/>
                  </a:lnTo>
                  <a:cubicBezTo>
                    <a:pt x="90976" y="425895"/>
                    <a:pt x="0" y="330556"/>
                    <a:pt x="0" y="212948"/>
                  </a:cubicBezTo>
                  <a:cubicBezTo>
                    <a:pt x="0" y="95340"/>
                    <a:pt x="90976" y="0"/>
                    <a:pt x="203200" y="0"/>
                  </a:cubicBezTo>
                  <a:close/>
                </a:path>
              </a:pathLst>
            </a:custGeom>
            <a:solidFill>
              <a:srgbClr val="0345E4"/>
            </a:solidFill>
          </p:spPr>
        </p:sp>
        <p:sp>
          <p:nvSpPr>
            <p:cNvPr name="TextBox 16" id="16"/>
            <p:cNvSpPr txBox="true"/>
            <p:nvPr/>
          </p:nvSpPr>
          <p:spPr>
            <a:xfrm>
              <a:off x="0" y="-28575"/>
              <a:ext cx="3481912" cy="454470"/>
            </a:xfrm>
            <a:prstGeom prst="rect">
              <a:avLst/>
            </a:prstGeom>
          </p:spPr>
          <p:txBody>
            <a:bodyPr anchor="ctr" rtlCol="false" tIns="50800" lIns="50800" bIns="50800" rIns="50800"/>
            <a:lstStyle/>
            <a:p>
              <a:pPr algn="ctr">
                <a:lnSpc>
                  <a:spcPts val="2799"/>
                </a:lnSpc>
              </a:pPr>
              <a:r>
                <a:rPr lang="en-US" b="true" sz="1999">
                  <a:solidFill>
                    <a:srgbClr val="FFFFFF"/>
                  </a:solidFill>
                  <a:latin typeface="Garet Bold"/>
                  <a:ea typeface="Garet Bold"/>
                  <a:cs typeface="Garet Bold"/>
                  <a:sym typeface="Garet Bold"/>
                </a:rPr>
                <a:t>The General Public</a:t>
              </a:r>
            </a:p>
          </p:txBody>
        </p:sp>
      </p:grpSp>
      <p:grpSp>
        <p:nvGrpSpPr>
          <p:cNvPr name="Group 17" id="17"/>
          <p:cNvGrpSpPr/>
          <p:nvPr/>
        </p:nvGrpSpPr>
        <p:grpSpPr>
          <a:xfrm rot="0">
            <a:off x="12368463" y="3424542"/>
            <a:ext cx="5412060" cy="6253179"/>
            <a:chOff x="0" y="0"/>
            <a:chExt cx="1425399" cy="1646928"/>
          </a:xfrm>
        </p:grpSpPr>
        <p:sp>
          <p:nvSpPr>
            <p:cNvPr name="Freeform 18" id="18"/>
            <p:cNvSpPr/>
            <p:nvPr/>
          </p:nvSpPr>
          <p:spPr>
            <a:xfrm flipH="false" flipV="false" rot="0">
              <a:off x="0" y="0"/>
              <a:ext cx="1425399" cy="1646928"/>
            </a:xfrm>
            <a:custGeom>
              <a:avLst/>
              <a:gdLst/>
              <a:ahLst/>
              <a:cxnLst/>
              <a:rect r="r" b="b" t="t" l="l"/>
              <a:pathLst>
                <a:path h="1646928" w="1425399">
                  <a:moveTo>
                    <a:pt x="72955" y="0"/>
                  </a:moveTo>
                  <a:lnTo>
                    <a:pt x="1352443" y="0"/>
                  </a:lnTo>
                  <a:cubicBezTo>
                    <a:pt x="1392735" y="0"/>
                    <a:pt x="1425399" y="32663"/>
                    <a:pt x="1425399" y="72955"/>
                  </a:cubicBezTo>
                  <a:lnTo>
                    <a:pt x="1425399" y="1573973"/>
                  </a:lnTo>
                  <a:cubicBezTo>
                    <a:pt x="1425399" y="1593322"/>
                    <a:pt x="1417712" y="1611878"/>
                    <a:pt x="1404030" y="1625560"/>
                  </a:cubicBezTo>
                  <a:cubicBezTo>
                    <a:pt x="1390349" y="1639241"/>
                    <a:pt x="1371792" y="1646928"/>
                    <a:pt x="1352443" y="1646928"/>
                  </a:cubicBezTo>
                  <a:lnTo>
                    <a:pt x="72955" y="1646928"/>
                  </a:lnTo>
                  <a:cubicBezTo>
                    <a:pt x="53606" y="1646928"/>
                    <a:pt x="35050" y="1639241"/>
                    <a:pt x="21368" y="1625560"/>
                  </a:cubicBezTo>
                  <a:cubicBezTo>
                    <a:pt x="7686" y="1611878"/>
                    <a:pt x="0" y="1593322"/>
                    <a:pt x="0" y="1573973"/>
                  </a:cubicBezTo>
                  <a:lnTo>
                    <a:pt x="0" y="72955"/>
                  </a:lnTo>
                  <a:cubicBezTo>
                    <a:pt x="0" y="53606"/>
                    <a:pt x="7686" y="35050"/>
                    <a:pt x="21368" y="21368"/>
                  </a:cubicBezTo>
                  <a:cubicBezTo>
                    <a:pt x="35050" y="7686"/>
                    <a:pt x="53606" y="0"/>
                    <a:pt x="72955" y="0"/>
                  </a:cubicBezTo>
                  <a:close/>
                </a:path>
              </a:pathLst>
            </a:custGeom>
            <a:solidFill>
              <a:srgbClr val="E8ECEC"/>
            </a:solidFill>
          </p:spPr>
        </p:sp>
        <p:sp>
          <p:nvSpPr>
            <p:cNvPr name="TextBox 19" id="19"/>
            <p:cNvSpPr txBox="true"/>
            <p:nvPr/>
          </p:nvSpPr>
          <p:spPr>
            <a:xfrm>
              <a:off x="0" y="-38100"/>
              <a:ext cx="1425399" cy="1685028"/>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7087883" y="2346120"/>
            <a:ext cx="4653210" cy="669452"/>
            <a:chOff x="0" y="0"/>
            <a:chExt cx="3481912" cy="500939"/>
          </a:xfrm>
        </p:grpSpPr>
        <p:sp>
          <p:nvSpPr>
            <p:cNvPr name="Freeform 21" id="21"/>
            <p:cNvSpPr/>
            <p:nvPr/>
          </p:nvSpPr>
          <p:spPr>
            <a:xfrm flipH="false" flipV="false" rot="0">
              <a:off x="0" y="0"/>
              <a:ext cx="3481911" cy="500939"/>
            </a:xfrm>
            <a:custGeom>
              <a:avLst/>
              <a:gdLst/>
              <a:ahLst/>
              <a:cxnLst/>
              <a:rect r="r" b="b" t="t" l="l"/>
              <a:pathLst>
                <a:path h="500939" w="3481911">
                  <a:moveTo>
                    <a:pt x="3278711" y="0"/>
                  </a:moveTo>
                  <a:cubicBezTo>
                    <a:pt x="3390936" y="0"/>
                    <a:pt x="3481911" y="112139"/>
                    <a:pt x="3481911" y="250469"/>
                  </a:cubicBezTo>
                  <a:cubicBezTo>
                    <a:pt x="3481911" y="388800"/>
                    <a:pt x="3390936" y="500939"/>
                    <a:pt x="3278711" y="500939"/>
                  </a:cubicBezTo>
                  <a:lnTo>
                    <a:pt x="203200" y="500939"/>
                  </a:lnTo>
                  <a:cubicBezTo>
                    <a:pt x="90976" y="500939"/>
                    <a:pt x="0" y="388800"/>
                    <a:pt x="0" y="250469"/>
                  </a:cubicBezTo>
                  <a:cubicBezTo>
                    <a:pt x="0" y="112139"/>
                    <a:pt x="90976" y="0"/>
                    <a:pt x="203200" y="0"/>
                  </a:cubicBezTo>
                  <a:close/>
                </a:path>
              </a:pathLst>
            </a:custGeom>
            <a:solidFill>
              <a:srgbClr val="0345E4"/>
            </a:solidFill>
          </p:spPr>
        </p:sp>
        <p:sp>
          <p:nvSpPr>
            <p:cNvPr name="TextBox 22" id="22"/>
            <p:cNvSpPr txBox="true"/>
            <p:nvPr/>
          </p:nvSpPr>
          <p:spPr>
            <a:xfrm>
              <a:off x="0" y="-28575"/>
              <a:ext cx="3481912" cy="529514"/>
            </a:xfrm>
            <a:prstGeom prst="rect">
              <a:avLst/>
            </a:prstGeom>
          </p:spPr>
          <p:txBody>
            <a:bodyPr anchor="ctr" rtlCol="false" tIns="50800" lIns="50800" bIns="50800" rIns="50800"/>
            <a:lstStyle/>
            <a:p>
              <a:pPr algn="ctr">
                <a:lnSpc>
                  <a:spcPts val="2799"/>
                </a:lnSpc>
              </a:pPr>
              <a:r>
                <a:rPr lang="en-US" b="true" sz="1999">
                  <a:solidFill>
                    <a:srgbClr val="FFFFFF"/>
                  </a:solidFill>
                  <a:latin typeface="Garet Bold"/>
                  <a:ea typeface="Garet Bold"/>
                  <a:cs typeface="Garet Bold"/>
                  <a:sym typeface="Garet Bold"/>
                </a:rPr>
                <a:t>Vehicle Manufacturers</a:t>
              </a:r>
            </a:p>
          </p:txBody>
        </p:sp>
      </p:grpSp>
      <p:grpSp>
        <p:nvGrpSpPr>
          <p:cNvPr name="Group 23" id="23"/>
          <p:cNvGrpSpPr/>
          <p:nvPr/>
        </p:nvGrpSpPr>
        <p:grpSpPr>
          <a:xfrm rot="0">
            <a:off x="6438664" y="3424542"/>
            <a:ext cx="5510699" cy="6254960"/>
            <a:chOff x="0" y="0"/>
            <a:chExt cx="1813680" cy="2058631"/>
          </a:xfrm>
        </p:grpSpPr>
        <p:sp>
          <p:nvSpPr>
            <p:cNvPr name="Freeform 24" id="24"/>
            <p:cNvSpPr/>
            <p:nvPr/>
          </p:nvSpPr>
          <p:spPr>
            <a:xfrm flipH="false" flipV="false" rot="0">
              <a:off x="0" y="0"/>
              <a:ext cx="1813680" cy="2058632"/>
            </a:xfrm>
            <a:custGeom>
              <a:avLst/>
              <a:gdLst/>
              <a:ahLst/>
              <a:cxnLst/>
              <a:rect r="r" b="b" t="t" l="l"/>
              <a:pathLst>
                <a:path h="2058632" w="1813680">
                  <a:moveTo>
                    <a:pt x="71649" y="0"/>
                  </a:moveTo>
                  <a:lnTo>
                    <a:pt x="1742031" y="0"/>
                  </a:lnTo>
                  <a:cubicBezTo>
                    <a:pt x="1761034" y="0"/>
                    <a:pt x="1779258" y="7549"/>
                    <a:pt x="1792695" y="20986"/>
                  </a:cubicBezTo>
                  <a:cubicBezTo>
                    <a:pt x="1806132" y="34422"/>
                    <a:pt x="1813680" y="52647"/>
                    <a:pt x="1813680" y="71649"/>
                  </a:cubicBezTo>
                  <a:lnTo>
                    <a:pt x="1813680" y="1986982"/>
                  </a:lnTo>
                  <a:cubicBezTo>
                    <a:pt x="1813680" y="2026553"/>
                    <a:pt x="1781602" y="2058632"/>
                    <a:pt x="1742031" y="2058632"/>
                  </a:cubicBezTo>
                  <a:lnTo>
                    <a:pt x="71649" y="2058632"/>
                  </a:lnTo>
                  <a:cubicBezTo>
                    <a:pt x="52647" y="2058632"/>
                    <a:pt x="34422" y="2051083"/>
                    <a:pt x="20986" y="2037646"/>
                  </a:cubicBezTo>
                  <a:cubicBezTo>
                    <a:pt x="7549" y="2024209"/>
                    <a:pt x="0" y="2005985"/>
                    <a:pt x="0" y="1986982"/>
                  </a:cubicBezTo>
                  <a:lnTo>
                    <a:pt x="0" y="71649"/>
                  </a:lnTo>
                  <a:cubicBezTo>
                    <a:pt x="0" y="52647"/>
                    <a:pt x="7549" y="34422"/>
                    <a:pt x="20986" y="20986"/>
                  </a:cubicBezTo>
                  <a:cubicBezTo>
                    <a:pt x="34422" y="7549"/>
                    <a:pt x="52647" y="0"/>
                    <a:pt x="71649" y="0"/>
                  </a:cubicBezTo>
                  <a:close/>
                </a:path>
              </a:pathLst>
            </a:custGeom>
            <a:solidFill>
              <a:srgbClr val="E8ECEC"/>
            </a:solidFill>
          </p:spPr>
        </p:sp>
        <p:sp>
          <p:nvSpPr>
            <p:cNvPr name="TextBox 25" id="25"/>
            <p:cNvSpPr txBox="true"/>
            <p:nvPr/>
          </p:nvSpPr>
          <p:spPr>
            <a:xfrm>
              <a:off x="0" y="-38100"/>
              <a:ext cx="1813680" cy="2096731"/>
            </a:xfrm>
            <a:prstGeom prst="rect">
              <a:avLst/>
            </a:prstGeom>
          </p:spPr>
          <p:txBody>
            <a:bodyPr anchor="ctr" rtlCol="false" tIns="50800" lIns="50800" bIns="50800" rIns="50800"/>
            <a:lstStyle/>
            <a:p>
              <a:pPr algn="ctr">
                <a:lnSpc>
                  <a:spcPts val="2659"/>
                </a:lnSpc>
              </a:pPr>
            </a:p>
          </p:txBody>
        </p:sp>
      </p:grpSp>
      <p:sp>
        <p:nvSpPr>
          <p:cNvPr name="TextBox 26" id="26"/>
          <p:cNvSpPr txBox="true"/>
          <p:nvPr/>
        </p:nvSpPr>
        <p:spPr>
          <a:xfrm rot="0">
            <a:off x="6596921" y="3877310"/>
            <a:ext cx="5194186" cy="5400040"/>
          </a:xfrm>
          <a:prstGeom prst="rect">
            <a:avLst/>
          </a:prstGeom>
        </p:spPr>
        <p:txBody>
          <a:bodyPr anchor="t" rtlCol="false" tIns="0" lIns="0" bIns="0" rIns="0">
            <a:spAutoFit/>
          </a:bodyPr>
          <a:lstStyle/>
          <a:p>
            <a:pPr algn="l" marL="604519" indent="-302260" lvl="1">
              <a:lnSpc>
                <a:spcPts val="4339"/>
              </a:lnSpc>
              <a:buFont typeface="Arial"/>
              <a:buChar char="•"/>
            </a:pPr>
            <a:r>
              <a:rPr lang="en-US" b="true" sz="2799">
                <a:solidFill>
                  <a:srgbClr val="000000"/>
                </a:solidFill>
                <a:latin typeface="Open Sans Bold"/>
                <a:ea typeface="Open Sans Bold"/>
                <a:cs typeface="Open Sans Bold"/>
                <a:sym typeface="Open Sans Bold"/>
              </a:rPr>
              <a:t>Enhance Winter Traction and Stability Systems.</a:t>
            </a:r>
          </a:p>
          <a:p>
            <a:pPr algn="l">
              <a:lnSpc>
                <a:spcPts val="4339"/>
              </a:lnSpc>
            </a:pPr>
          </a:p>
          <a:p>
            <a:pPr algn="l" marL="604519" indent="-302260" lvl="1">
              <a:lnSpc>
                <a:spcPts val="4339"/>
              </a:lnSpc>
              <a:buFont typeface="Arial"/>
              <a:buChar char="•"/>
            </a:pPr>
            <a:r>
              <a:rPr lang="en-US" b="true" sz="2799">
                <a:solidFill>
                  <a:srgbClr val="000000"/>
                </a:solidFill>
                <a:latin typeface="Open Sans Bold"/>
                <a:ea typeface="Open Sans Bold"/>
                <a:cs typeface="Open Sans Bold"/>
                <a:sym typeface="Open Sans Bold"/>
              </a:rPr>
              <a:t>Improve Low-Visibility Lighting and Defrosting.</a:t>
            </a:r>
          </a:p>
          <a:p>
            <a:pPr algn="l">
              <a:lnSpc>
                <a:spcPts val="4339"/>
              </a:lnSpc>
            </a:pPr>
          </a:p>
          <a:p>
            <a:pPr algn="l" marL="604519" indent="-302260" lvl="1">
              <a:lnSpc>
                <a:spcPts val="4339"/>
              </a:lnSpc>
              <a:buFont typeface="Arial"/>
              <a:buChar char="•"/>
            </a:pPr>
            <a:r>
              <a:rPr lang="en-US" b="true" sz="2799">
                <a:solidFill>
                  <a:srgbClr val="000000"/>
                </a:solidFill>
                <a:latin typeface="Open Sans Bold"/>
                <a:ea typeface="Open Sans Bold"/>
                <a:cs typeface="Open Sans Bold"/>
                <a:sym typeface="Open Sans Bold"/>
              </a:rPr>
              <a:t>Integrate Low Temperature Driver Alerts.</a:t>
            </a:r>
          </a:p>
          <a:p>
            <a:pPr algn="just" marL="0" indent="0" lvl="0">
              <a:lnSpc>
                <a:spcPts val="4339"/>
              </a:lnSpc>
            </a:pPr>
          </a:p>
        </p:txBody>
      </p:sp>
      <p:sp>
        <p:nvSpPr>
          <p:cNvPr name="TextBox 27" id="27"/>
          <p:cNvSpPr txBox="true"/>
          <p:nvPr/>
        </p:nvSpPr>
        <p:spPr>
          <a:xfrm rot="0">
            <a:off x="12964901" y="3637692"/>
            <a:ext cx="4219183" cy="5702966"/>
          </a:xfrm>
          <a:prstGeom prst="rect">
            <a:avLst/>
          </a:prstGeom>
        </p:spPr>
        <p:txBody>
          <a:bodyPr anchor="t" rtlCol="false" tIns="0" lIns="0" bIns="0" rIns="0">
            <a:spAutoFit/>
          </a:bodyPr>
          <a:lstStyle/>
          <a:p>
            <a:pPr algn="l" marL="588060" indent="-294030" lvl="1">
              <a:lnSpc>
                <a:spcPts val="3813"/>
              </a:lnSpc>
              <a:buFont typeface="Arial"/>
              <a:buChar char="•"/>
            </a:pPr>
            <a:r>
              <a:rPr lang="en-US" b="true" sz="2723">
                <a:solidFill>
                  <a:srgbClr val="000000"/>
                </a:solidFill>
                <a:latin typeface="Inter Bold"/>
                <a:ea typeface="Inter Bold"/>
                <a:cs typeface="Inter Bold"/>
                <a:sym typeface="Inter Bold"/>
              </a:rPr>
              <a:t>Adopt Cold Weather Driving Caution.</a:t>
            </a:r>
          </a:p>
          <a:p>
            <a:pPr algn="l">
              <a:lnSpc>
                <a:spcPts val="3813"/>
              </a:lnSpc>
            </a:pPr>
          </a:p>
          <a:p>
            <a:pPr algn="l" marL="588060" indent="-294030" lvl="1">
              <a:lnSpc>
                <a:spcPts val="3813"/>
              </a:lnSpc>
              <a:buFont typeface="Arial"/>
              <a:buChar char="•"/>
            </a:pPr>
            <a:r>
              <a:rPr lang="en-US" b="true" sz="2723">
                <a:solidFill>
                  <a:srgbClr val="000000"/>
                </a:solidFill>
                <a:latin typeface="Inter Bold"/>
                <a:ea typeface="Inter Bold"/>
                <a:cs typeface="Inter Bold"/>
                <a:sym typeface="Inter Bold"/>
              </a:rPr>
              <a:t>Be Extra Vigilant During Peak Commute Times.</a:t>
            </a:r>
          </a:p>
          <a:p>
            <a:pPr algn="l">
              <a:lnSpc>
                <a:spcPts val="3813"/>
              </a:lnSpc>
            </a:pPr>
          </a:p>
          <a:p>
            <a:pPr algn="l" marL="588060" indent="-294030" lvl="1">
              <a:lnSpc>
                <a:spcPts val="3813"/>
              </a:lnSpc>
              <a:buFont typeface="Arial"/>
              <a:buChar char="•"/>
            </a:pPr>
            <a:r>
              <a:rPr lang="en-US" b="true" sz="2723">
                <a:solidFill>
                  <a:srgbClr val="000000"/>
                </a:solidFill>
                <a:latin typeface="Inter Bold"/>
                <a:ea typeface="Inter Bold"/>
                <a:cs typeface="Inter Bold"/>
                <a:sym typeface="Inter Bold"/>
              </a:rPr>
              <a:t>Maintain Safe Distance in Calm (Low-Wind) Conditions.</a:t>
            </a:r>
          </a:p>
          <a:p>
            <a:pPr algn="l">
              <a:lnSpc>
                <a:spcPts val="3813"/>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842469" y="0"/>
            <a:ext cx="5416831" cy="12022429"/>
            <a:chOff x="0" y="0"/>
            <a:chExt cx="2858770" cy="6344920"/>
          </a:xfrm>
        </p:grpSpPr>
        <p:sp>
          <p:nvSpPr>
            <p:cNvPr name="Freeform 3" id="3"/>
            <p:cNvSpPr/>
            <p:nvPr/>
          </p:nvSpPr>
          <p:spPr>
            <a:xfrm flipH="false" flipV="false" rot="0">
              <a:off x="0" y="0"/>
              <a:ext cx="2858770" cy="6344920"/>
            </a:xfrm>
            <a:custGeom>
              <a:avLst/>
              <a:gdLst/>
              <a:ahLst/>
              <a:cxnLst/>
              <a:rect r="r" b="b" t="t" l="l"/>
              <a:pathLst>
                <a:path h="6344920" w="2858770">
                  <a:moveTo>
                    <a:pt x="1827530" y="6344920"/>
                  </a:moveTo>
                  <a:lnTo>
                    <a:pt x="0" y="6344920"/>
                  </a:lnTo>
                  <a:lnTo>
                    <a:pt x="0" y="1031240"/>
                  </a:lnTo>
                  <a:cubicBezTo>
                    <a:pt x="0" y="461010"/>
                    <a:pt x="461010" y="0"/>
                    <a:pt x="1031240" y="0"/>
                  </a:cubicBezTo>
                  <a:lnTo>
                    <a:pt x="2858770" y="0"/>
                  </a:lnTo>
                  <a:lnTo>
                    <a:pt x="2858770" y="5313680"/>
                  </a:lnTo>
                  <a:cubicBezTo>
                    <a:pt x="2858770" y="5883910"/>
                    <a:pt x="2397760" y="6344920"/>
                    <a:pt x="1827530" y="6344920"/>
                  </a:cubicBezTo>
                  <a:close/>
                </a:path>
              </a:pathLst>
            </a:custGeom>
            <a:blipFill>
              <a:blip r:embed="rId2"/>
              <a:stretch>
                <a:fillRect l="-103496" t="0" r="-129630" b="0"/>
              </a:stretch>
            </a:blipFill>
          </p:spPr>
        </p:sp>
      </p:grpSp>
      <p:grpSp>
        <p:nvGrpSpPr>
          <p:cNvPr name="Group 4" id="4"/>
          <p:cNvGrpSpPr/>
          <p:nvPr/>
        </p:nvGrpSpPr>
        <p:grpSpPr>
          <a:xfrm rot="0">
            <a:off x="17259300" y="7109187"/>
            <a:ext cx="1028700" cy="3177813"/>
            <a:chOff x="0" y="0"/>
            <a:chExt cx="812800" cy="2510865"/>
          </a:xfrm>
        </p:grpSpPr>
        <p:sp>
          <p:nvSpPr>
            <p:cNvPr name="Freeform 5" id="5"/>
            <p:cNvSpPr/>
            <p:nvPr/>
          </p:nvSpPr>
          <p:spPr>
            <a:xfrm flipH="false" flipV="false" rot="0">
              <a:off x="0" y="0"/>
              <a:ext cx="812800" cy="2510865"/>
            </a:xfrm>
            <a:custGeom>
              <a:avLst/>
              <a:gdLst/>
              <a:ahLst/>
              <a:cxnLst/>
              <a:rect r="r" b="b" t="t" l="l"/>
              <a:pathLst>
                <a:path h="2510865" w="812800">
                  <a:moveTo>
                    <a:pt x="0" y="0"/>
                  </a:moveTo>
                  <a:lnTo>
                    <a:pt x="812800" y="0"/>
                  </a:lnTo>
                  <a:lnTo>
                    <a:pt x="812800" y="2510865"/>
                  </a:lnTo>
                  <a:lnTo>
                    <a:pt x="0" y="2510865"/>
                  </a:lnTo>
                  <a:close/>
                </a:path>
              </a:pathLst>
            </a:custGeom>
            <a:solidFill>
              <a:srgbClr val="0345E4"/>
            </a:solidFill>
          </p:spPr>
        </p:sp>
        <p:sp>
          <p:nvSpPr>
            <p:cNvPr name="TextBox 6" id="6"/>
            <p:cNvSpPr txBox="true"/>
            <p:nvPr/>
          </p:nvSpPr>
          <p:spPr>
            <a:xfrm>
              <a:off x="0" y="-38100"/>
              <a:ext cx="812800" cy="2548965"/>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0" y="7109187"/>
            <a:ext cx="11842469" cy="3177813"/>
            <a:chOff x="0" y="0"/>
            <a:chExt cx="9357013" cy="2510865"/>
          </a:xfrm>
        </p:grpSpPr>
        <p:sp>
          <p:nvSpPr>
            <p:cNvPr name="Freeform 8" id="8"/>
            <p:cNvSpPr/>
            <p:nvPr/>
          </p:nvSpPr>
          <p:spPr>
            <a:xfrm flipH="false" flipV="false" rot="0">
              <a:off x="0" y="0"/>
              <a:ext cx="9357013" cy="2510865"/>
            </a:xfrm>
            <a:custGeom>
              <a:avLst/>
              <a:gdLst/>
              <a:ahLst/>
              <a:cxnLst/>
              <a:rect r="r" b="b" t="t" l="l"/>
              <a:pathLst>
                <a:path h="2510865" w="9357013">
                  <a:moveTo>
                    <a:pt x="0" y="0"/>
                  </a:moveTo>
                  <a:lnTo>
                    <a:pt x="9357013" y="0"/>
                  </a:lnTo>
                  <a:lnTo>
                    <a:pt x="9357013" y="2510865"/>
                  </a:lnTo>
                  <a:lnTo>
                    <a:pt x="0" y="2510865"/>
                  </a:lnTo>
                  <a:close/>
                </a:path>
              </a:pathLst>
            </a:custGeom>
            <a:solidFill>
              <a:srgbClr val="F6F6F6"/>
            </a:solidFill>
          </p:spPr>
        </p:sp>
        <p:sp>
          <p:nvSpPr>
            <p:cNvPr name="TextBox 9" id="9"/>
            <p:cNvSpPr txBox="true"/>
            <p:nvPr/>
          </p:nvSpPr>
          <p:spPr>
            <a:xfrm>
              <a:off x="0" y="-38100"/>
              <a:ext cx="9357013" cy="2548965"/>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7259300" y="0"/>
            <a:ext cx="1028700" cy="102870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345E4"/>
            </a:solidFill>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609914" y="0"/>
            <a:ext cx="1694792" cy="10287000"/>
            <a:chOff x="0" y="0"/>
            <a:chExt cx="446365" cy="2709333"/>
          </a:xfrm>
        </p:grpSpPr>
        <p:sp>
          <p:nvSpPr>
            <p:cNvPr name="Freeform 14" id="14"/>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15" id="15"/>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0853887" y="786854"/>
            <a:ext cx="1977164" cy="197716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199699" y="0"/>
                  </a:moveTo>
                  <a:lnTo>
                    <a:pt x="613101" y="0"/>
                  </a:lnTo>
                  <a:cubicBezTo>
                    <a:pt x="666064" y="0"/>
                    <a:pt x="716859" y="21040"/>
                    <a:pt x="754309" y="58491"/>
                  </a:cubicBezTo>
                  <a:cubicBezTo>
                    <a:pt x="791760" y="95941"/>
                    <a:pt x="812800" y="146736"/>
                    <a:pt x="812800" y="199699"/>
                  </a:cubicBezTo>
                  <a:lnTo>
                    <a:pt x="812800" y="613101"/>
                  </a:lnTo>
                  <a:cubicBezTo>
                    <a:pt x="812800" y="666064"/>
                    <a:pt x="791760" y="716859"/>
                    <a:pt x="754309" y="754309"/>
                  </a:cubicBezTo>
                  <a:cubicBezTo>
                    <a:pt x="716859" y="791760"/>
                    <a:pt x="666064" y="812800"/>
                    <a:pt x="613101" y="812800"/>
                  </a:cubicBezTo>
                  <a:lnTo>
                    <a:pt x="199699" y="812800"/>
                  </a:lnTo>
                  <a:cubicBezTo>
                    <a:pt x="146736" y="812800"/>
                    <a:pt x="95941" y="791760"/>
                    <a:pt x="58491" y="754309"/>
                  </a:cubicBezTo>
                  <a:cubicBezTo>
                    <a:pt x="21040" y="716859"/>
                    <a:pt x="0" y="666064"/>
                    <a:pt x="0" y="613101"/>
                  </a:cubicBezTo>
                  <a:lnTo>
                    <a:pt x="0" y="199699"/>
                  </a:lnTo>
                  <a:cubicBezTo>
                    <a:pt x="0" y="146736"/>
                    <a:pt x="21040" y="95941"/>
                    <a:pt x="58491" y="58491"/>
                  </a:cubicBezTo>
                  <a:cubicBezTo>
                    <a:pt x="95941" y="21040"/>
                    <a:pt x="146736" y="0"/>
                    <a:pt x="199699" y="0"/>
                  </a:cubicBezTo>
                  <a:close/>
                </a:path>
              </a:pathLst>
            </a:custGeom>
            <a:solidFill>
              <a:srgbClr val="0345E4">
                <a:alpha val="29804"/>
              </a:srgbClr>
            </a:solidFill>
          </p:spPr>
        </p:sp>
        <p:sp>
          <p:nvSpPr>
            <p:cNvPr name="TextBox 18" id="1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1653503" y="4648200"/>
            <a:ext cx="8766566" cy="495300"/>
          </a:xfrm>
          <a:prstGeom prst="rect">
            <a:avLst/>
          </a:prstGeom>
        </p:spPr>
        <p:txBody>
          <a:bodyPr anchor="t" rtlCol="false" tIns="0" lIns="0" bIns="0" rIns="0">
            <a:spAutoFit/>
          </a:bodyPr>
          <a:lstStyle/>
          <a:p>
            <a:pPr algn="l">
              <a:lnSpc>
                <a:spcPts val="4199"/>
              </a:lnSpc>
            </a:pPr>
            <a:r>
              <a:rPr lang="en-US" sz="2999" spc="299">
                <a:solidFill>
                  <a:srgbClr val="000000"/>
                </a:solidFill>
                <a:latin typeface="Garet"/>
                <a:ea typeface="Garet"/>
                <a:cs typeface="Garet"/>
                <a:sym typeface="Garet"/>
              </a:rPr>
              <a:t>FOR YOUR ATTENTION</a:t>
            </a:r>
          </a:p>
        </p:txBody>
      </p:sp>
      <p:sp>
        <p:nvSpPr>
          <p:cNvPr name="TextBox 20" id="20"/>
          <p:cNvSpPr txBox="true"/>
          <p:nvPr/>
        </p:nvSpPr>
        <p:spPr>
          <a:xfrm rot="0">
            <a:off x="1624423" y="3135538"/>
            <a:ext cx="8795646" cy="1523365"/>
          </a:xfrm>
          <a:prstGeom prst="rect">
            <a:avLst/>
          </a:prstGeom>
        </p:spPr>
        <p:txBody>
          <a:bodyPr anchor="t" rtlCol="false" tIns="0" lIns="0" bIns="0" rIns="0">
            <a:spAutoFit/>
          </a:bodyPr>
          <a:lstStyle/>
          <a:p>
            <a:pPr algn="l">
              <a:lnSpc>
                <a:spcPts val="11960"/>
              </a:lnSpc>
            </a:pPr>
            <a:r>
              <a:rPr lang="en-US" sz="10400" b="true">
                <a:solidFill>
                  <a:srgbClr val="000000"/>
                </a:solidFill>
                <a:latin typeface="Garet Bold"/>
                <a:ea typeface="Garet Bold"/>
                <a:cs typeface="Garet Bold"/>
                <a:sym typeface="Garet Bold"/>
              </a:rPr>
              <a:t>THANK YOU</a:t>
            </a:r>
          </a:p>
        </p:txBody>
      </p:sp>
      <p:grpSp>
        <p:nvGrpSpPr>
          <p:cNvPr name="Group 21" id="21"/>
          <p:cNvGrpSpPr/>
          <p:nvPr/>
        </p:nvGrpSpPr>
        <p:grpSpPr>
          <a:xfrm rot="0">
            <a:off x="8484493" y="9014056"/>
            <a:ext cx="2545888" cy="2545888"/>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9804"/>
                </a:srgbClr>
              </a:solidFill>
              <a:prstDash val="solid"/>
              <a:miter/>
            </a:ln>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33189" y="-464433"/>
            <a:ext cx="20181251" cy="10751433"/>
            <a:chOff x="0" y="0"/>
            <a:chExt cx="8296387" cy="4419847"/>
          </a:xfrm>
        </p:grpSpPr>
        <p:sp>
          <p:nvSpPr>
            <p:cNvPr name="Freeform 3" id="3"/>
            <p:cNvSpPr/>
            <p:nvPr/>
          </p:nvSpPr>
          <p:spPr>
            <a:xfrm flipH="false" flipV="false" rot="0">
              <a:off x="0" y="0"/>
              <a:ext cx="8296387" cy="4419847"/>
            </a:xfrm>
            <a:custGeom>
              <a:avLst/>
              <a:gdLst/>
              <a:ahLst/>
              <a:cxnLst/>
              <a:rect r="r" b="b" t="t" l="l"/>
              <a:pathLst>
                <a:path h="4419847" w="8296387">
                  <a:moveTo>
                    <a:pt x="19565" y="0"/>
                  </a:moveTo>
                  <a:lnTo>
                    <a:pt x="8276822" y="0"/>
                  </a:lnTo>
                  <a:cubicBezTo>
                    <a:pt x="8287627" y="0"/>
                    <a:pt x="8296387" y="8759"/>
                    <a:pt x="8296387" y="19565"/>
                  </a:cubicBezTo>
                  <a:lnTo>
                    <a:pt x="8296387" y="4400283"/>
                  </a:lnTo>
                  <a:cubicBezTo>
                    <a:pt x="8296387" y="4411088"/>
                    <a:pt x="8287627" y="4419847"/>
                    <a:pt x="8276822" y="4419847"/>
                  </a:cubicBezTo>
                  <a:lnTo>
                    <a:pt x="19565" y="4419847"/>
                  </a:lnTo>
                  <a:cubicBezTo>
                    <a:pt x="8759" y="4419847"/>
                    <a:pt x="0" y="4411088"/>
                    <a:pt x="0" y="4400283"/>
                  </a:cubicBezTo>
                  <a:lnTo>
                    <a:pt x="0" y="19565"/>
                  </a:lnTo>
                  <a:cubicBezTo>
                    <a:pt x="0" y="8759"/>
                    <a:pt x="8759" y="0"/>
                    <a:pt x="19565" y="0"/>
                  </a:cubicBezTo>
                  <a:close/>
                </a:path>
              </a:pathLst>
            </a:custGeom>
            <a:solidFill>
              <a:srgbClr val="0345E4">
                <a:alpha val="29804"/>
              </a:srgbClr>
            </a:solidFill>
          </p:spPr>
        </p:sp>
        <p:sp>
          <p:nvSpPr>
            <p:cNvPr name="TextBox 4" id="4"/>
            <p:cNvSpPr txBox="true"/>
            <p:nvPr/>
          </p:nvSpPr>
          <p:spPr>
            <a:xfrm>
              <a:off x="0" y="-38100"/>
              <a:ext cx="8296387" cy="445794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89954" y="353905"/>
            <a:ext cx="17708091" cy="9636339"/>
            <a:chOff x="0" y="0"/>
            <a:chExt cx="13991578" cy="7613898"/>
          </a:xfrm>
        </p:grpSpPr>
        <p:sp>
          <p:nvSpPr>
            <p:cNvPr name="Freeform 6" id="6"/>
            <p:cNvSpPr/>
            <p:nvPr/>
          </p:nvSpPr>
          <p:spPr>
            <a:xfrm flipH="false" flipV="false" rot="0">
              <a:off x="0" y="0"/>
              <a:ext cx="13991579" cy="7613898"/>
            </a:xfrm>
            <a:custGeom>
              <a:avLst/>
              <a:gdLst/>
              <a:ahLst/>
              <a:cxnLst/>
              <a:rect r="r" b="b" t="t" l="l"/>
              <a:pathLst>
                <a:path h="7613898" w="13991579">
                  <a:moveTo>
                    <a:pt x="0" y="0"/>
                  </a:moveTo>
                  <a:lnTo>
                    <a:pt x="13991579" y="0"/>
                  </a:lnTo>
                  <a:lnTo>
                    <a:pt x="13991579" y="7613898"/>
                  </a:lnTo>
                  <a:lnTo>
                    <a:pt x="0" y="7613898"/>
                  </a:lnTo>
                  <a:close/>
                </a:path>
              </a:pathLst>
            </a:custGeom>
            <a:solidFill>
              <a:srgbClr val="F6F6F6"/>
            </a:solidFill>
          </p:spPr>
        </p:sp>
        <p:sp>
          <p:nvSpPr>
            <p:cNvPr name="TextBox 7" id="7"/>
            <p:cNvSpPr txBox="true"/>
            <p:nvPr/>
          </p:nvSpPr>
          <p:spPr>
            <a:xfrm>
              <a:off x="0" y="-38100"/>
              <a:ext cx="13991578" cy="7651998"/>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8484493" y="9014056"/>
            <a:ext cx="2545888" cy="254588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9804"/>
                </a:srgbClr>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94777" y="353905"/>
            <a:ext cx="17708091" cy="1825642"/>
            <a:chOff x="0" y="0"/>
            <a:chExt cx="7279686" cy="750510"/>
          </a:xfrm>
        </p:grpSpPr>
        <p:sp>
          <p:nvSpPr>
            <p:cNvPr name="Freeform 12" id="12"/>
            <p:cNvSpPr/>
            <p:nvPr/>
          </p:nvSpPr>
          <p:spPr>
            <a:xfrm flipH="false" flipV="false" rot="0">
              <a:off x="0" y="0"/>
              <a:ext cx="7279686" cy="750510"/>
            </a:xfrm>
            <a:custGeom>
              <a:avLst/>
              <a:gdLst/>
              <a:ahLst/>
              <a:cxnLst/>
              <a:rect r="r" b="b" t="t" l="l"/>
              <a:pathLst>
                <a:path h="750510" w="7279686">
                  <a:moveTo>
                    <a:pt x="22297" y="0"/>
                  </a:moveTo>
                  <a:lnTo>
                    <a:pt x="7257389" y="0"/>
                  </a:lnTo>
                  <a:cubicBezTo>
                    <a:pt x="7263302" y="0"/>
                    <a:pt x="7268973" y="2349"/>
                    <a:pt x="7273155" y="6531"/>
                  </a:cubicBezTo>
                  <a:cubicBezTo>
                    <a:pt x="7277336" y="10712"/>
                    <a:pt x="7279686" y="16383"/>
                    <a:pt x="7279686" y="22297"/>
                  </a:cubicBezTo>
                  <a:lnTo>
                    <a:pt x="7279686" y="728213"/>
                  </a:lnTo>
                  <a:cubicBezTo>
                    <a:pt x="7279686" y="734127"/>
                    <a:pt x="7277336" y="739798"/>
                    <a:pt x="7273155" y="743980"/>
                  </a:cubicBezTo>
                  <a:cubicBezTo>
                    <a:pt x="7268973" y="748161"/>
                    <a:pt x="7263302" y="750510"/>
                    <a:pt x="7257389" y="750510"/>
                  </a:cubicBezTo>
                  <a:lnTo>
                    <a:pt x="22297" y="750510"/>
                  </a:lnTo>
                  <a:cubicBezTo>
                    <a:pt x="16383" y="750510"/>
                    <a:pt x="10712" y="748161"/>
                    <a:pt x="6531" y="743980"/>
                  </a:cubicBezTo>
                  <a:cubicBezTo>
                    <a:pt x="2349" y="739798"/>
                    <a:pt x="0" y="734127"/>
                    <a:pt x="0" y="728213"/>
                  </a:cubicBezTo>
                  <a:lnTo>
                    <a:pt x="0" y="22297"/>
                  </a:lnTo>
                  <a:cubicBezTo>
                    <a:pt x="0" y="16383"/>
                    <a:pt x="2349" y="10712"/>
                    <a:pt x="6531" y="6531"/>
                  </a:cubicBezTo>
                  <a:cubicBezTo>
                    <a:pt x="10712" y="2349"/>
                    <a:pt x="16383" y="0"/>
                    <a:pt x="22297" y="0"/>
                  </a:cubicBezTo>
                  <a:close/>
                </a:path>
              </a:pathLst>
            </a:custGeom>
            <a:solidFill>
              <a:srgbClr val="1800AD">
                <a:alpha val="52941"/>
              </a:srgbClr>
            </a:solidFill>
          </p:spPr>
        </p:sp>
        <p:sp>
          <p:nvSpPr>
            <p:cNvPr name="TextBox 13" id="13"/>
            <p:cNvSpPr txBox="true"/>
            <p:nvPr/>
          </p:nvSpPr>
          <p:spPr>
            <a:xfrm>
              <a:off x="0" y="-38100"/>
              <a:ext cx="7279686" cy="78861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3357163" y="672648"/>
            <a:ext cx="11950604" cy="1236346"/>
          </a:xfrm>
          <a:prstGeom prst="rect">
            <a:avLst/>
          </a:prstGeom>
        </p:spPr>
        <p:txBody>
          <a:bodyPr anchor="t" rtlCol="false" tIns="0" lIns="0" bIns="0" rIns="0">
            <a:spAutoFit/>
          </a:bodyPr>
          <a:lstStyle/>
          <a:p>
            <a:pPr algn="l">
              <a:lnSpc>
                <a:spcPts val="10079"/>
              </a:lnSpc>
              <a:spcBef>
                <a:spcPct val="0"/>
              </a:spcBef>
            </a:pPr>
            <a:r>
              <a:rPr lang="en-US" b="true" sz="7199" u="sng">
                <a:solidFill>
                  <a:srgbClr val="FFFFFF"/>
                </a:solidFill>
                <a:latin typeface="Inter Bold"/>
                <a:ea typeface="Inter Bold"/>
                <a:cs typeface="Inter Bold"/>
                <a:sym typeface="Inter Bold"/>
              </a:rPr>
              <a:t>P</a:t>
            </a:r>
            <a:r>
              <a:rPr lang="en-US" b="true" sz="7199" u="sng">
                <a:solidFill>
                  <a:srgbClr val="FFFFFF"/>
                </a:solidFill>
                <a:latin typeface="Inter Bold"/>
                <a:ea typeface="Inter Bold"/>
                <a:cs typeface="Inter Bold"/>
                <a:sym typeface="Inter Bold"/>
              </a:rPr>
              <a:t>ROBLEM STATEMENT</a:t>
            </a:r>
          </a:p>
        </p:txBody>
      </p:sp>
      <p:sp>
        <p:nvSpPr>
          <p:cNvPr name="TextBox 15" id="15"/>
          <p:cNvSpPr txBox="true"/>
          <p:nvPr/>
        </p:nvSpPr>
        <p:spPr>
          <a:xfrm rot="0">
            <a:off x="1164640" y="2654450"/>
            <a:ext cx="15968366" cy="3786505"/>
          </a:xfrm>
          <a:prstGeom prst="rect">
            <a:avLst/>
          </a:prstGeom>
        </p:spPr>
        <p:txBody>
          <a:bodyPr anchor="t" rtlCol="false" tIns="0" lIns="0" bIns="0" rIns="0">
            <a:spAutoFit/>
          </a:bodyPr>
          <a:lstStyle/>
          <a:p>
            <a:pPr algn="l">
              <a:lnSpc>
                <a:spcPts val="6019"/>
              </a:lnSpc>
              <a:spcBef>
                <a:spcPct val="0"/>
              </a:spcBef>
            </a:pPr>
            <a:r>
              <a:rPr lang="en-US" sz="4299">
                <a:solidFill>
                  <a:srgbClr val="000000"/>
                </a:solidFill>
                <a:latin typeface="Inter"/>
                <a:ea typeface="Inter"/>
                <a:cs typeface="Inter"/>
                <a:sym typeface="Inter"/>
              </a:rPr>
              <a:t>Transportation and safety authorities seek to understand the factors contributing to the increasing number of car accidents and to identify areas of weakness in current road safety strategies. This study aims to identify and evaluate key factors behind road accidents in order to:</a:t>
            </a:r>
          </a:p>
        </p:txBody>
      </p:sp>
      <p:grpSp>
        <p:nvGrpSpPr>
          <p:cNvPr name="Group 16" id="16"/>
          <p:cNvGrpSpPr/>
          <p:nvPr/>
        </p:nvGrpSpPr>
        <p:grpSpPr>
          <a:xfrm rot="0">
            <a:off x="794223" y="7272135"/>
            <a:ext cx="5125880" cy="2356822"/>
            <a:chOff x="0" y="0"/>
            <a:chExt cx="2107217" cy="968875"/>
          </a:xfrm>
        </p:grpSpPr>
        <p:sp>
          <p:nvSpPr>
            <p:cNvPr name="Freeform 17" id="17"/>
            <p:cNvSpPr/>
            <p:nvPr/>
          </p:nvSpPr>
          <p:spPr>
            <a:xfrm flipH="false" flipV="false" rot="0">
              <a:off x="0" y="0"/>
              <a:ext cx="2107218" cy="968875"/>
            </a:xfrm>
            <a:custGeom>
              <a:avLst/>
              <a:gdLst/>
              <a:ahLst/>
              <a:cxnLst/>
              <a:rect r="r" b="b" t="t" l="l"/>
              <a:pathLst>
                <a:path h="968875" w="2107218">
                  <a:moveTo>
                    <a:pt x="77028" y="0"/>
                  </a:moveTo>
                  <a:lnTo>
                    <a:pt x="2030189" y="0"/>
                  </a:lnTo>
                  <a:cubicBezTo>
                    <a:pt x="2072731" y="0"/>
                    <a:pt x="2107218" y="34487"/>
                    <a:pt x="2107218" y="77028"/>
                  </a:cubicBezTo>
                  <a:lnTo>
                    <a:pt x="2107218" y="891847"/>
                  </a:lnTo>
                  <a:cubicBezTo>
                    <a:pt x="2107218" y="912276"/>
                    <a:pt x="2099102" y="931868"/>
                    <a:pt x="2084656" y="946314"/>
                  </a:cubicBezTo>
                  <a:cubicBezTo>
                    <a:pt x="2070211" y="960759"/>
                    <a:pt x="2050618" y="968875"/>
                    <a:pt x="2030189" y="968875"/>
                  </a:cubicBezTo>
                  <a:lnTo>
                    <a:pt x="77028" y="968875"/>
                  </a:lnTo>
                  <a:cubicBezTo>
                    <a:pt x="34487" y="968875"/>
                    <a:pt x="0" y="934388"/>
                    <a:pt x="0" y="891847"/>
                  </a:cubicBezTo>
                  <a:lnTo>
                    <a:pt x="0" y="77028"/>
                  </a:lnTo>
                  <a:cubicBezTo>
                    <a:pt x="0" y="34487"/>
                    <a:pt x="34487" y="0"/>
                    <a:pt x="77028" y="0"/>
                  </a:cubicBezTo>
                  <a:close/>
                </a:path>
              </a:pathLst>
            </a:custGeom>
            <a:solidFill>
              <a:srgbClr val="1800AD">
                <a:alpha val="29804"/>
              </a:srgbClr>
            </a:solidFill>
          </p:spPr>
        </p:sp>
        <p:sp>
          <p:nvSpPr>
            <p:cNvPr name="TextBox 18" id="18"/>
            <p:cNvSpPr txBox="true"/>
            <p:nvPr/>
          </p:nvSpPr>
          <p:spPr>
            <a:xfrm>
              <a:off x="0" y="-38100"/>
              <a:ext cx="2107217" cy="1006975"/>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1588861" y="7824066"/>
            <a:ext cx="3536603" cy="1189990"/>
          </a:xfrm>
          <a:prstGeom prst="rect">
            <a:avLst/>
          </a:prstGeom>
        </p:spPr>
        <p:txBody>
          <a:bodyPr anchor="t" rtlCol="false" tIns="0" lIns="0" bIns="0" rIns="0">
            <a:spAutoFit/>
          </a:bodyPr>
          <a:lstStyle/>
          <a:p>
            <a:pPr algn="ctr">
              <a:lnSpc>
                <a:spcPts val="4760"/>
              </a:lnSpc>
              <a:spcBef>
                <a:spcPct val="0"/>
              </a:spcBef>
            </a:pPr>
            <a:r>
              <a:rPr lang="en-US" sz="3400">
                <a:solidFill>
                  <a:srgbClr val="000000"/>
                </a:solidFill>
                <a:latin typeface="Inter"/>
                <a:ea typeface="Inter"/>
                <a:cs typeface="Inter"/>
                <a:sym typeface="Inter"/>
              </a:rPr>
              <a:t>Reduce accident </a:t>
            </a:r>
          </a:p>
          <a:p>
            <a:pPr algn="ctr">
              <a:lnSpc>
                <a:spcPts val="4760"/>
              </a:lnSpc>
              <a:spcBef>
                <a:spcPct val="0"/>
              </a:spcBef>
            </a:pPr>
            <a:r>
              <a:rPr lang="en-US" sz="3400">
                <a:solidFill>
                  <a:srgbClr val="000000"/>
                </a:solidFill>
                <a:latin typeface="Inter"/>
                <a:ea typeface="Inter"/>
                <a:cs typeface="Inter"/>
                <a:sym typeface="Inter"/>
              </a:rPr>
              <a:t>rates</a:t>
            </a:r>
          </a:p>
        </p:txBody>
      </p:sp>
      <p:grpSp>
        <p:nvGrpSpPr>
          <p:cNvPr name="Group 20" id="20"/>
          <p:cNvGrpSpPr/>
          <p:nvPr/>
        </p:nvGrpSpPr>
        <p:grpSpPr>
          <a:xfrm rot="0">
            <a:off x="12133420" y="7272135"/>
            <a:ext cx="5125880" cy="2356822"/>
            <a:chOff x="0" y="0"/>
            <a:chExt cx="2107217" cy="968875"/>
          </a:xfrm>
        </p:grpSpPr>
        <p:sp>
          <p:nvSpPr>
            <p:cNvPr name="Freeform 21" id="21"/>
            <p:cNvSpPr/>
            <p:nvPr/>
          </p:nvSpPr>
          <p:spPr>
            <a:xfrm flipH="false" flipV="false" rot="0">
              <a:off x="0" y="0"/>
              <a:ext cx="2107218" cy="968875"/>
            </a:xfrm>
            <a:custGeom>
              <a:avLst/>
              <a:gdLst/>
              <a:ahLst/>
              <a:cxnLst/>
              <a:rect r="r" b="b" t="t" l="l"/>
              <a:pathLst>
                <a:path h="968875" w="2107218">
                  <a:moveTo>
                    <a:pt x="77028" y="0"/>
                  </a:moveTo>
                  <a:lnTo>
                    <a:pt x="2030189" y="0"/>
                  </a:lnTo>
                  <a:cubicBezTo>
                    <a:pt x="2072731" y="0"/>
                    <a:pt x="2107218" y="34487"/>
                    <a:pt x="2107218" y="77028"/>
                  </a:cubicBezTo>
                  <a:lnTo>
                    <a:pt x="2107218" y="891847"/>
                  </a:lnTo>
                  <a:cubicBezTo>
                    <a:pt x="2107218" y="912276"/>
                    <a:pt x="2099102" y="931868"/>
                    <a:pt x="2084656" y="946314"/>
                  </a:cubicBezTo>
                  <a:cubicBezTo>
                    <a:pt x="2070211" y="960759"/>
                    <a:pt x="2050618" y="968875"/>
                    <a:pt x="2030189" y="968875"/>
                  </a:cubicBezTo>
                  <a:lnTo>
                    <a:pt x="77028" y="968875"/>
                  </a:lnTo>
                  <a:cubicBezTo>
                    <a:pt x="34487" y="968875"/>
                    <a:pt x="0" y="934388"/>
                    <a:pt x="0" y="891847"/>
                  </a:cubicBezTo>
                  <a:lnTo>
                    <a:pt x="0" y="77028"/>
                  </a:lnTo>
                  <a:cubicBezTo>
                    <a:pt x="0" y="34487"/>
                    <a:pt x="34487" y="0"/>
                    <a:pt x="77028" y="0"/>
                  </a:cubicBezTo>
                  <a:close/>
                </a:path>
              </a:pathLst>
            </a:custGeom>
            <a:solidFill>
              <a:srgbClr val="1800AD">
                <a:alpha val="29804"/>
              </a:srgbClr>
            </a:solidFill>
          </p:spPr>
        </p:sp>
        <p:sp>
          <p:nvSpPr>
            <p:cNvPr name="TextBox 22" id="22"/>
            <p:cNvSpPr txBox="true"/>
            <p:nvPr/>
          </p:nvSpPr>
          <p:spPr>
            <a:xfrm>
              <a:off x="0" y="-38100"/>
              <a:ext cx="2107217" cy="1006975"/>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6463821" y="7272135"/>
            <a:ext cx="5125880" cy="2356822"/>
            <a:chOff x="0" y="0"/>
            <a:chExt cx="2107217" cy="968875"/>
          </a:xfrm>
        </p:grpSpPr>
        <p:sp>
          <p:nvSpPr>
            <p:cNvPr name="Freeform 24" id="24"/>
            <p:cNvSpPr/>
            <p:nvPr/>
          </p:nvSpPr>
          <p:spPr>
            <a:xfrm flipH="false" flipV="false" rot="0">
              <a:off x="0" y="0"/>
              <a:ext cx="2107218" cy="968875"/>
            </a:xfrm>
            <a:custGeom>
              <a:avLst/>
              <a:gdLst/>
              <a:ahLst/>
              <a:cxnLst/>
              <a:rect r="r" b="b" t="t" l="l"/>
              <a:pathLst>
                <a:path h="968875" w="2107218">
                  <a:moveTo>
                    <a:pt x="77028" y="0"/>
                  </a:moveTo>
                  <a:lnTo>
                    <a:pt x="2030189" y="0"/>
                  </a:lnTo>
                  <a:cubicBezTo>
                    <a:pt x="2072731" y="0"/>
                    <a:pt x="2107218" y="34487"/>
                    <a:pt x="2107218" y="77028"/>
                  </a:cubicBezTo>
                  <a:lnTo>
                    <a:pt x="2107218" y="891847"/>
                  </a:lnTo>
                  <a:cubicBezTo>
                    <a:pt x="2107218" y="912276"/>
                    <a:pt x="2099102" y="931868"/>
                    <a:pt x="2084656" y="946314"/>
                  </a:cubicBezTo>
                  <a:cubicBezTo>
                    <a:pt x="2070211" y="960759"/>
                    <a:pt x="2050618" y="968875"/>
                    <a:pt x="2030189" y="968875"/>
                  </a:cubicBezTo>
                  <a:lnTo>
                    <a:pt x="77028" y="968875"/>
                  </a:lnTo>
                  <a:cubicBezTo>
                    <a:pt x="34487" y="968875"/>
                    <a:pt x="0" y="934388"/>
                    <a:pt x="0" y="891847"/>
                  </a:cubicBezTo>
                  <a:lnTo>
                    <a:pt x="0" y="77028"/>
                  </a:lnTo>
                  <a:cubicBezTo>
                    <a:pt x="0" y="34487"/>
                    <a:pt x="34487" y="0"/>
                    <a:pt x="77028" y="0"/>
                  </a:cubicBezTo>
                  <a:close/>
                </a:path>
              </a:pathLst>
            </a:custGeom>
            <a:solidFill>
              <a:srgbClr val="1800AD">
                <a:alpha val="29804"/>
              </a:srgbClr>
            </a:solidFill>
          </p:spPr>
        </p:sp>
        <p:sp>
          <p:nvSpPr>
            <p:cNvPr name="TextBox 25" id="25"/>
            <p:cNvSpPr txBox="true"/>
            <p:nvPr/>
          </p:nvSpPr>
          <p:spPr>
            <a:xfrm>
              <a:off x="0" y="-38100"/>
              <a:ext cx="2107217" cy="1006975"/>
            </a:xfrm>
            <a:prstGeom prst="rect">
              <a:avLst/>
            </a:prstGeom>
          </p:spPr>
          <p:txBody>
            <a:bodyPr anchor="ctr" rtlCol="false" tIns="50800" lIns="50800" bIns="50800" rIns="50800"/>
            <a:lstStyle/>
            <a:p>
              <a:pPr algn="ctr">
                <a:lnSpc>
                  <a:spcPts val="2659"/>
                </a:lnSpc>
              </a:pPr>
            </a:p>
          </p:txBody>
        </p:sp>
      </p:grpSp>
      <p:sp>
        <p:nvSpPr>
          <p:cNvPr name="TextBox 26" id="26"/>
          <p:cNvSpPr txBox="true"/>
          <p:nvPr/>
        </p:nvSpPr>
        <p:spPr>
          <a:xfrm rot="0">
            <a:off x="7652505" y="7817451"/>
            <a:ext cx="2992636" cy="1189990"/>
          </a:xfrm>
          <a:prstGeom prst="rect">
            <a:avLst/>
          </a:prstGeom>
        </p:spPr>
        <p:txBody>
          <a:bodyPr anchor="t" rtlCol="false" tIns="0" lIns="0" bIns="0" rIns="0">
            <a:spAutoFit/>
          </a:bodyPr>
          <a:lstStyle/>
          <a:p>
            <a:pPr algn="ctr">
              <a:lnSpc>
                <a:spcPts val="4760"/>
              </a:lnSpc>
              <a:spcBef>
                <a:spcPct val="0"/>
              </a:spcBef>
            </a:pPr>
            <a:r>
              <a:rPr lang="en-US" sz="3400">
                <a:solidFill>
                  <a:srgbClr val="000000"/>
                </a:solidFill>
                <a:latin typeface="Inter"/>
                <a:ea typeface="Inter"/>
                <a:cs typeface="Inter"/>
                <a:sym typeface="Inter"/>
              </a:rPr>
              <a:t>Imp</a:t>
            </a:r>
            <a:r>
              <a:rPr lang="en-US" sz="3400">
                <a:solidFill>
                  <a:srgbClr val="000000"/>
                </a:solidFill>
                <a:latin typeface="Inter"/>
                <a:ea typeface="Inter"/>
                <a:cs typeface="Inter"/>
                <a:sym typeface="Inter"/>
              </a:rPr>
              <a:t>rove public</a:t>
            </a:r>
          </a:p>
          <a:p>
            <a:pPr algn="ctr">
              <a:lnSpc>
                <a:spcPts val="4760"/>
              </a:lnSpc>
              <a:spcBef>
                <a:spcPct val="0"/>
              </a:spcBef>
            </a:pPr>
            <a:r>
              <a:rPr lang="en-US" sz="3400">
                <a:solidFill>
                  <a:srgbClr val="000000"/>
                </a:solidFill>
                <a:latin typeface="Inter"/>
                <a:ea typeface="Inter"/>
                <a:cs typeface="Inter"/>
                <a:sym typeface="Inter"/>
              </a:rPr>
              <a:t> safety</a:t>
            </a:r>
          </a:p>
        </p:txBody>
      </p:sp>
      <p:sp>
        <p:nvSpPr>
          <p:cNvPr name="TextBox 27" id="27"/>
          <p:cNvSpPr txBox="true"/>
          <p:nvPr/>
        </p:nvSpPr>
        <p:spPr>
          <a:xfrm rot="0">
            <a:off x="12486408" y="7524028"/>
            <a:ext cx="4485445" cy="1790065"/>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Inter"/>
                <a:ea typeface="Inter"/>
                <a:cs typeface="Inter"/>
                <a:sym typeface="Inter"/>
              </a:rPr>
              <a:t>Guide strategic actions based on analytical findings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0500" y="0"/>
            <a:ext cx="7095977" cy="10287000"/>
            <a:chOff x="0" y="0"/>
            <a:chExt cx="9461302" cy="13716000"/>
          </a:xfrm>
        </p:grpSpPr>
        <p:pic>
          <p:nvPicPr>
            <p:cNvPr name="Picture 3" id="3"/>
            <p:cNvPicPr>
              <a:picLocks noChangeAspect="true"/>
            </p:cNvPicPr>
            <p:nvPr/>
          </p:nvPicPr>
          <p:blipFill>
            <a:blip r:embed="rId2"/>
            <a:srcRect l="15466" t="0" r="15466" b="0"/>
            <a:stretch>
              <a:fillRect/>
            </a:stretch>
          </p:blipFill>
          <p:spPr>
            <a:xfrm flipH="false" flipV="false">
              <a:off x="0" y="0"/>
              <a:ext cx="9461302" cy="13716000"/>
            </a:xfrm>
            <a:prstGeom prst="rect">
              <a:avLst/>
            </a:prstGeom>
          </p:spPr>
        </p:pic>
      </p:grpSp>
      <p:grpSp>
        <p:nvGrpSpPr>
          <p:cNvPr name="Group 4" id="4"/>
          <p:cNvGrpSpPr/>
          <p:nvPr/>
        </p:nvGrpSpPr>
        <p:grpSpPr>
          <a:xfrm rot="0">
            <a:off x="17259300" y="0"/>
            <a:ext cx="1694792" cy="10287000"/>
            <a:chOff x="0" y="0"/>
            <a:chExt cx="446365" cy="2709333"/>
          </a:xfrm>
        </p:grpSpPr>
        <p:sp>
          <p:nvSpPr>
            <p:cNvPr name="Freeform 5" id="5"/>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6" id="6"/>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0" y="0"/>
            <a:ext cx="1028700" cy="10287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345E4"/>
            </a:solidFill>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7045315" y="948290"/>
            <a:ext cx="8540534" cy="1155745"/>
          </a:xfrm>
          <a:prstGeom prst="rect">
            <a:avLst/>
          </a:prstGeom>
        </p:spPr>
        <p:txBody>
          <a:bodyPr anchor="t" rtlCol="false" tIns="0" lIns="0" bIns="0" rIns="0">
            <a:spAutoFit/>
          </a:bodyPr>
          <a:lstStyle/>
          <a:p>
            <a:pPr algn="l">
              <a:lnSpc>
                <a:spcPts val="9487"/>
              </a:lnSpc>
            </a:pPr>
            <a:r>
              <a:rPr lang="en-US" sz="6776" b="true">
                <a:solidFill>
                  <a:srgbClr val="000000"/>
                </a:solidFill>
                <a:latin typeface="Garet Bold"/>
                <a:ea typeface="Garet Bold"/>
                <a:cs typeface="Garet Bold"/>
                <a:sym typeface="Garet Bold"/>
              </a:rPr>
              <a:t>DATA OVERVIEW</a:t>
            </a:r>
          </a:p>
        </p:txBody>
      </p:sp>
      <p:grpSp>
        <p:nvGrpSpPr>
          <p:cNvPr name="Group 11" id="11"/>
          <p:cNvGrpSpPr/>
          <p:nvPr/>
        </p:nvGrpSpPr>
        <p:grpSpPr>
          <a:xfrm rot="0">
            <a:off x="7877027" y="4154844"/>
            <a:ext cx="6750113" cy="907213"/>
            <a:chOff x="0" y="0"/>
            <a:chExt cx="3319431" cy="446130"/>
          </a:xfrm>
        </p:grpSpPr>
        <p:sp>
          <p:nvSpPr>
            <p:cNvPr name="Freeform 12" id="12"/>
            <p:cNvSpPr/>
            <p:nvPr/>
          </p:nvSpPr>
          <p:spPr>
            <a:xfrm flipH="false" flipV="false" rot="0">
              <a:off x="0" y="0"/>
              <a:ext cx="3319431" cy="446130"/>
            </a:xfrm>
            <a:custGeom>
              <a:avLst/>
              <a:gdLst/>
              <a:ahLst/>
              <a:cxnLst/>
              <a:rect r="r" b="b" t="t" l="l"/>
              <a:pathLst>
                <a:path h="446130" w="3319431">
                  <a:moveTo>
                    <a:pt x="58494" y="0"/>
                  </a:moveTo>
                  <a:lnTo>
                    <a:pt x="3260937" y="0"/>
                  </a:lnTo>
                  <a:cubicBezTo>
                    <a:pt x="3293242" y="0"/>
                    <a:pt x="3319431" y="26188"/>
                    <a:pt x="3319431" y="58494"/>
                  </a:cubicBezTo>
                  <a:lnTo>
                    <a:pt x="3319431" y="387637"/>
                  </a:lnTo>
                  <a:cubicBezTo>
                    <a:pt x="3319431" y="419942"/>
                    <a:pt x="3293242" y="446130"/>
                    <a:pt x="3260937" y="446130"/>
                  </a:cubicBezTo>
                  <a:lnTo>
                    <a:pt x="58494" y="446130"/>
                  </a:lnTo>
                  <a:cubicBezTo>
                    <a:pt x="26188" y="446130"/>
                    <a:pt x="0" y="419942"/>
                    <a:pt x="0" y="387637"/>
                  </a:cubicBezTo>
                  <a:lnTo>
                    <a:pt x="0" y="58494"/>
                  </a:lnTo>
                  <a:cubicBezTo>
                    <a:pt x="0" y="26188"/>
                    <a:pt x="26188" y="0"/>
                    <a:pt x="58494" y="0"/>
                  </a:cubicBezTo>
                  <a:close/>
                </a:path>
              </a:pathLst>
            </a:custGeom>
            <a:solidFill>
              <a:srgbClr val="0345E4">
                <a:alpha val="29804"/>
              </a:srgbClr>
            </a:solidFill>
          </p:spPr>
        </p:sp>
        <p:sp>
          <p:nvSpPr>
            <p:cNvPr name="TextBox 13" id="13"/>
            <p:cNvSpPr txBox="true"/>
            <p:nvPr/>
          </p:nvSpPr>
          <p:spPr>
            <a:xfrm>
              <a:off x="0" y="-38100"/>
              <a:ext cx="3319431" cy="48423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4814124" y="816351"/>
            <a:ext cx="771724" cy="77172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2919457" y="8414693"/>
            <a:ext cx="3744615" cy="374461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7877027" y="5366856"/>
            <a:ext cx="6750113" cy="907213"/>
            <a:chOff x="0" y="0"/>
            <a:chExt cx="3319431" cy="446130"/>
          </a:xfrm>
        </p:grpSpPr>
        <p:sp>
          <p:nvSpPr>
            <p:cNvPr name="Freeform 21" id="21"/>
            <p:cNvSpPr/>
            <p:nvPr/>
          </p:nvSpPr>
          <p:spPr>
            <a:xfrm flipH="false" flipV="false" rot="0">
              <a:off x="0" y="0"/>
              <a:ext cx="3319431" cy="446130"/>
            </a:xfrm>
            <a:custGeom>
              <a:avLst/>
              <a:gdLst/>
              <a:ahLst/>
              <a:cxnLst/>
              <a:rect r="r" b="b" t="t" l="l"/>
              <a:pathLst>
                <a:path h="446130" w="3319431">
                  <a:moveTo>
                    <a:pt x="58494" y="0"/>
                  </a:moveTo>
                  <a:lnTo>
                    <a:pt x="3260937" y="0"/>
                  </a:lnTo>
                  <a:cubicBezTo>
                    <a:pt x="3293242" y="0"/>
                    <a:pt x="3319431" y="26188"/>
                    <a:pt x="3319431" y="58494"/>
                  </a:cubicBezTo>
                  <a:lnTo>
                    <a:pt x="3319431" y="387637"/>
                  </a:lnTo>
                  <a:cubicBezTo>
                    <a:pt x="3319431" y="419942"/>
                    <a:pt x="3293242" y="446130"/>
                    <a:pt x="3260937" y="446130"/>
                  </a:cubicBezTo>
                  <a:lnTo>
                    <a:pt x="58494" y="446130"/>
                  </a:lnTo>
                  <a:cubicBezTo>
                    <a:pt x="26188" y="446130"/>
                    <a:pt x="0" y="419942"/>
                    <a:pt x="0" y="387637"/>
                  </a:cubicBezTo>
                  <a:lnTo>
                    <a:pt x="0" y="58494"/>
                  </a:lnTo>
                  <a:cubicBezTo>
                    <a:pt x="0" y="26188"/>
                    <a:pt x="26188" y="0"/>
                    <a:pt x="58494" y="0"/>
                  </a:cubicBezTo>
                  <a:close/>
                </a:path>
              </a:pathLst>
            </a:custGeom>
            <a:solidFill>
              <a:srgbClr val="0345E4">
                <a:alpha val="29804"/>
              </a:srgbClr>
            </a:solidFill>
          </p:spPr>
        </p:sp>
        <p:sp>
          <p:nvSpPr>
            <p:cNvPr name="TextBox 22" id="22"/>
            <p:cNvSpPr txBox="true"/>
            <p:nvPr/>
          </p:nvSpPr>
          <p:spPr>
            <a:xfrm>
              <a:off x="0" y="-38100"/>
              <a:ext cx="3319431" cy="484230"/>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7877027" y="6578869"/>
            <a:ext cx="6750113" cy="907213"/>
            <a:chOff x="0" y="0"/>
            <a:chExt cx="3319431" cy="446130"/>
          </a:xfrm>
        </p:grpSpPr>
        <p:sp>
          <p:nvSpPr>
            <p:cNvPr name="Freeform 24" id="24"/>
            <p:cNvSpPr/>
            <p:nvPr/>
          </p:nvSpPr>
          <p:spPr>
            <a:xfrm flipH="false" flipV="false" rot="0">
              <a:off x="0" y="0"/>
              <a:ext cx="3319431" cy="446130"/>
            </a:xfrm>
            <a:custGeom>
              <a:avLst/>
              <a:gdLst/>
              <a:ahLst/>
              <a:cxnLst/>
              <a:rect r="r" b="b" t="t" l="l"/>
              <a:pathLst>
                <a:path h="446130" w="3319431">
                  <a:moveTo>
                    <a:pt x="58494" y="0"/>
                  </a:moveTo>
                  <a:lnTo>
                    <a:pt x="3260937" y="0"/>
                  </a:lnTo>
                  <a:cubicBezTo>
                    <a:pt x="3293242" y="0"/>
                    <a:pt x="3319431" y="26188"/>
                    <a:pt x="3319431" y="58494"/>
                  </a:cubicBezTo>
                  <a:lnTo>
                    <a:pt x="3319431" y="387637"/>
                  </a:lnTo>
                  <a:cubicBezTo>
                    <a:pt x="3319431" y="419942"/>
                    <a:pt x="3293242" y="446130"/>
                    <a:pt x="3260937" y="446130"/>
                  </a:cubicBezTo>
                  <a:lnTo>
                    <a:pt x="58494" y="446130"/>
                  </a:lnTo>
                  <a:cubicBezTo>
                    <a:pt x="26188" y="446130"/>
                    <a:pt x="0" y="419942"/>
                    <a:pt x="0" y="387637"/>
                  </a:cubicBezTo>
                  <a:lnTo>
                    <a:pt x="0" y="58494"/>
                  </a:lnTo>
                  <a:cubicBezTo>
                    <a:pt x="0" y="26188"/>
                    <a:pt x="26188" y="0"/>
                    <a:pt x="58494" y="0"/>
                  </a:cubicBezTo>
                  <a:close/>
                </a:path>
              </a:pathLst>
            </a:custGeom>
            <a:solidFill>
              <a:srgbClr val="0345E4">
                <a:alpha val="29804"/>
              </a:srgbClr>
            </a:solidFill>
          </p:spPr>
        </p:sp>
        <p:sp>
          <p:nvSpPr>
            <p:cNvPr name="TextBox 25" id="25"/>
            <p:cNvSpPr txBox="true"/>
            <p:nvPr/>
          </p:nvSpPr>
          <p:spPr>
            <a:xfrm>
              <a:off x="0" y="-38100"/>
              <a:ext cx="3319431" cy="484230"/>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7877027" y="3019356"/>
            <a:ext cx="6750113" cy="907213"/>
            <a:chOff x="0" y="0"/>
            <a:chExt cx="3319431" cy="446130"/>
          </a:xfrm>
        </p:grpSpPr>
        <p:sp>
          <p:nvSpPr>
            <p:cNvPr name="Freeform 27" id="27"/>
            <p:cNvSpPr/>
            <p:nvPr/>
          </p:nvSpPr>
          <p:spPr>
            <a:xfrm flipH="false" flipV="false" rot="0">
              <a:off x="0" y="0"/>
              <a:ext cx="3319431" cy="446130"/>
            </a:xfrm>
            <a:custGeom>
              <a:avLst/>
              <a:gdLst/>
              <a:ahLst/>
              <a:cxnLst/>
              <a:rect r="r" b="b" t="t" l="l"/>
              <a:pathLst>
                <a:path h="446130" w="3319431">
                  <a:moveTo>
                    <a:pt x="58494" y="0"/>
                  </a:moveTo>
                  <a:lnTo>
                    <a:pt x="3260937" y="0"/>
                  </a:lnTo>
                  <a:cubicBezTo>
                    <a:pt x="3293242" y="0"/>
                    <a:pt x="3319431" y="26188"/>
                    <a:pt x="3319431" y="58494"/>
                  </a:cubicBezTo>
                  <a:lnTo>
                    <a:pt x="3319431" y="387637"/>
                  </a:lnTo>
                  <a:cubicBezTo>
                    <a:pt x="3319431" y="419942"/>
                    <a:pt x="3293242" y="446130"/>
                    <a:pt x="3260937" y="446130"/>
                  </a:cubicBezTo>
                  <a:lnTo>
                    <a:pt x="58494" y="446130"/>
                  </a:lnTo>
                  <a:cubicBezTo>
                    <a:pt x="26188" y="446130"/>
                    <a:pt x="0" y="419942"/>
                    <a:pt x="0" y="387637"/>
                  </a:cubicBezTo>
                  <a:lnTo>
                    <a:pt x="0" y="58494"/>
                  </a:lnTo>
                  <a:cubicBezTo>
                    <a:pt x="0" y="26188"/>
                    <a:pt x="26188" y="0"/>
                    <a:pt x="58494" y="0"/>
                  </a:cubicBezTo>
                  <a:close/>
                </a:path>
              </a:pathLst>
            </a:custGeom>
            <a:solidFill>
              <a:srgbClr val="0345E4">
                <a:alpha val="29804"/>
              </a:srgbClr>
            </a:solidFill>
          </p:spPr>
        </p:sp>
        <p:sp>
          <p:nvSpPr>
            <p:cNvPr name="TextBox 28" id="28"/>
            <p:cNvSpPr txBox="true"/>
            <p:nvPr/>
          </p:nvSpPr>
          <p:spPr>
            <a:xfrm>
              <a:off x="0" y="-38100"/>
              <a:ext cx="3319431" cy="484230"/>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5784313" y="4250627"/>
            <a:ext cx="8842826" cy="639446"/>
          </a:xfrm>
          <a:prstGeom prst="rect">
            <a:avLst/>
          </a:prstGeom>
        </p:spPr>
        <p:txBody>
          <a:bodyPr anchor="t" rtlCol="false" tIns="0" lIns="0" bIns="0" rIns="0">
            <a:spAutoFit/>
          </a:bodyPr>
          <a:lstStyle/>
          <a:p>
            <a:pPr algn="ctr">
              <a:lnSpc>
                <a:spcPts val="5179"/>
              </a:lnSpc>
              <a:spcBef>
                <a:spcPct val="0"/>
              </a:spcBef>
            </a:pPr>
            <a:r>
              <a:rPr lang="en-US" b="true" sz="3699">
                <a:solidFill>
                  <a:srgbClr val="000000"/>
                </a:solidFill>
                <a:latin typeface="Inter Bold"/>
                <a:ea typeface="Inter Bold"/>
                <a:cs typeface="Inter Bold"/>
                <a:sym typeface="Inter Bold"/>
              </a:rPr>
              <a:t>A</a:t>
            </a:r>
            <a:r>
              <a:rPr lang="en-US" b="true" sz="3699">
                <a:solidFill>
                  <a:srgbClr val="000000"/>
                </a:solidFill>
                <a:latin typeface="Inter Bold"/>
                <a:ea typeface="Inter Bold"/>
                <a:cs typeface="Inter Bold"/>
                <a:sym typeface="Inter Bold"/>
              </a:rPr>
              <a:t>ccident </a:t>
            </a:r>
          </a:p>
        </p:txBody>
      </p:sp>
      <p:sp>
        <p:nvSpPr>
          <p:cNvPr name="TextBox 30" id="30"/>
          <p:cNvSpPr txBox="true"/>
          <p:nvPr/>
        </p:nvSpPr>
        <p:spPr>
          <a:xfrm rot="0">
            <a:off x="12369951" y="4300157"/>
            <a:ext cx="743396" cy="589916"/>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Inter"/>
                <a:ea typeface="Inter"/>
                <a:cs typeface="Inter"/>
                <a:sym typeface="Inter"/>
              </a:rPr>
              <a:t>7 m</a:t>
            </a:r>
          </a:p>
        </p:txBody>
      </p:sp>
      <p:sp>
        <p:nvSpPr>
          <p:cNvPr name="TextBox 31" id="31"/>
          <p:cNvSpPr txBox="true"/>
          <p:nvPr/>
        </p:nvSpPr>
        <p:spPr>
          <a:xfrm rot="0">
            <a:off x="5784313" y="5462639"/>
            <a:ext cx="8842826" cy="639446"/>
          </a:xfrm>
          <a:prstGeom prst="rect">
            <a:avLst/>
          </a:prstGeom>
        </p:spPr>
        <p:txBody>
          <a:bodyPr anchor="t" rtlCol="false" tIns="0" lIns="0" bIns="0" rIns="0">
            <a:spAutoFit/>
          </a:bodyPr>
          <a:lstStyle/>
          <a:p>
            <a:pPr algn="ctr">
              <a:lnSpc>
                <a:spcPts val="5179"/>
              </a:lnSpc>
              <a:spcBef>
                <a:spcPct val="0"/>
              </a:spcBef>
            </a:pPr>
            <a:r>
              <a:rPr lang="en-US" b="true" sz="3699">
                <a:solidFill>
                  <a:srgbClr val="000000"/>
                </a:solidFill>
                <a:latin typeface="Inter Bold"/>
                <a:ea typeface="Inter Bold"/>
                <a:cs typeface="Inter Bold"/>
                <a:sym typeface="Inter Bold"/>
              </a:rPr>
              <a:t>Contry</a:t>
            </a:r>
          </a:p>
        </p:txBody>
      </p:sp>
      <p:sp>
        <p:nvSpPr>
          <p:cNvPr name="TextBox 32" id="32"/>
          <p:cNvSpPr txBox="true"/>
          <p:nvPr/>
        </p:nvSpPr>
        <p:spPr>
          <a:xfrm rot="0">
            <a:off x="12443844" y="5512169"/>
            <a:ext cx="595610" cy="589916"/>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Inter"/>
                <a:ea typeface="Inter"/>
                <a:cs typeface="Inter"/>
                <a:sym typeface="Inter"/>
              </a:rPr>
              <a:t>US</a:t>
            </a:r>
          </a:p>
        </p:txBody>
      </p:sp>
      <p:sp>
        <p:nvSpPr>
          <p:cNvPr name="TextBox 33" id="33"/>
          <p:cNvSpPr txBox="true"/>
          <p:nvPr/>
        </p:nvSpPr>
        <p:spPr>
          <a:xfrm rot="0">
            <a:off x="5784313" y="6674652"/>
            <a:ext cx="8842826" cy="639446"/>
          </a:xfrm>
          <a:prstGeom prst="rect">
            <a:avLst/>
          </a:prstGeom>
        </p:spPr>
        <p:txBody>
          <a:bodyPr anchor="t" rtlCol="false" tIns="0" lIns="0" bIns="0" rIns="0">
            <a:spAutoFit/>
          </a:bodyPr>
          <a:lstStyle/>
          <a:p>
            <a:pPr algn="ctr">
              <a:lnSpc>
                <a:spcPts val="5179"/>
              </a:lnSpc>
              <a:spcBef>
                <a:spcPct val="0"/>
              </a:spcBef>
            </a:pPr>
            <a:r>
              <a:rPr lang="en-US" b="true" sz="3699">
                <a:solidFill>
                  <a:srgbClr val="000000"/>
                </a:solidFill>
                <a:latin typeface="Inter Bold"/>
                <a:ea typeface="Inter Bold"/>
                <a:cs typeface="Inter Bold"/>
                <a:sym typeface="Inter Bold"/>
              </a:rPr>
              <a:t>CITIES </a:t>
            </a:r>
          </a:p>
        </p:txBody>
      </p:sp>
      <p:sp>
        <p:nvSpPr>
          <p:cNvPr name="TextBox 34" id="34"/>
          <p:cNvSpPr txBox="true"/>
          <p:nvPr/>
        </p:nvSpPr>
        <p:spPr>
          <a:xfrm rot="0">
            <a:off x="12146039" y="6724182"/>
            <a:ext cx="1191220" cy="589916"/>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Inter"/>
                <a:ea typeface="Inter"/>
                <a:cs typeface="Inter"/>
                <a:sym typeface="Inter"/>
              </a:rPr>
              <a:t>11488</a:t>
            </a:r>
          </a:p>
        </p:txBody>
      </p:sp>
      <p:sp>
        <p:nvSpPr>
          <p:cNvPr name="TextBox 35" id="35"/>
          <p:cNvSpPr txBox="true"/>
          <p:nvPr/>
        </p:nvSpPr>
        <p:spPr>
          <a:xfrm rot="0">
            <a:off x="8957619" y="3183293"/>
            <a:ext cx="3964186" cy="573405"/>
          </a:xfrm>
          <a:prstGeom prst="rect">
            <a:avLst/>
          </a:prstGeom>
        </p:spPr>
        <p:txBody>
          <a:bodyPr anchor="t" rtlCol="false" tIns="0" lIns="0" bIns="0" rIns="0">
            <a:spAutoFit/>
          </a:bodyPr>
          <a:lstStyle/>
          <a:p>
            <a:pPr algn="ctr">
              <a:lnSpc>
                <a:spcPts val="4619"/>
              </a:lnSpc>
              <a:spcBef>
                <a:spcPct val="0"/>
              </a:spcBef>
            </a:pPr>
            <a:r>
              <a:rPr lang="en-US" b="true" sz="3299">
                <a:solidFill>
                  <a:srgbClr val="000000"/>
                </a:solidFill>
                <a:latin typeface="Inter Bold"/>
                <a:ea typeface="Inter Bold"/>
                <a:cs typeface="Inter Bold"/>
                <a:sym typeface="Inter Bold"/>
              </a:rPr>
              <a:t>years 2019 to 2022</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770594" cy="10287000"/>
            <a:chOff x="0" y="0"/>
            <a:chExt cx="1783202" cy="2709333"/>
          </a:xfrm>
        </p:grpSpPr>
        <p:sp>
          <p:nvSpPr>
            <p:cNvPr name="Freeform 3" id="3"/>
            <p:cNvSpPr/>
            <p:nvPr/>
          </p:nvSpPr>
          <p:spPr>
            <a:xfrm flipH="false" flipV="false" rot="0">
              <a:off x="0" y="0"/>
              <a:ext cx="1783202" cy="2709333"/>
            </a:xfrm>
            <a:custGeom>
              <a:avLst/>
              <a:gdLst/>
              <a:ahLst/>
              <a:cxnLst/>
              <a:rect r="r" b="b" t="t" l="l"/>
              <a:pathLst>
                <a:path h="2709333" w="1783202">
                  <a:moveTo>
                    <a:pt x="0" y="0"/>
                  </a:moveTo>
                  <a:lnTo>
                    <a:pt x="1783202" y="0"/>
                  </a:lnTo>
                  <a:lnTo>
                    <a:pt x="1783202" y="2709333"/>
                  </a:lnTo>
                  <a:lnTo>
                    <a:pt x="0" y="2709333"/>
                  </a:lnTo>
                  <a:close/>
                </a:path>
              </a:pathLst>
            </a:custGeom>
            <a:solidFill>
              <a:srgbClr val="0345E4"/>
            </a:solidFill>
          </p:spPr>
        </p:sp>
        <p:sp>
          <p:nvSpPr>
            <p:cNvPr name="TextBox 4" id="4"/>
            <p:cNvSpPr txBox="true"/>
            <p:nvPr/>
          </p:nvSpPr>
          <p:spPr>
            <a:xfrm>
              <a:off x="0" y="-38100"/>
              <a:ext cx="1783202" cy="2747433"/>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76839" y="2175985"/>
            <a:ext cx="1310100" cy="0"/>
          </a:xfrm>
          <a:prstGeom prst="line">
            <a:avLst/>
          </a:prstGeom>
          <a:ln cap="flat" w="95250">
            <a:solidFill>
              <a:srgbClr val="FFFFFF"/>
            </a:solidFill>
            <a:prstDash val="solid"/>
            <a:headEnd type="none" len="sm" w="sm"/>
            <a:tailEnd type="none" len="sm" w="sm"/>
          </a:ln>
        </p:spPr>
      </p:sp>
      <p:grpSp>
        <p:nvGrpSpPr>
          <p:cNvPr name="Group 6" id="6"/>
          <p:cNvGrpSpPr/>
          <p:nvPr/>
        </p:nvGrpSpPr>
        <p:grpSpPr>
          <a:xfrm rot="0">
            <a:off x="15740861" y="6749958"/>
            <a:ext cx="4596322" cy="459632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5400000">
            <a:off x="17669962" y="-201707"/>
            <a:ext cx="771724" cy="77172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5400000">
            <a:off x="5324660" y="9048119"/>
            <a:ext cx="596043" cy="59604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7633841" y="1028700"/>
            <a:ext cx="629005" cy="619031"/>
          </a:xfrm>
          <a:custGeom>
            <a:avLst/>
            <a:gdLst/>
            <a:ahLst/>
            <a:cxnLst/>
            <a:rect r="r" b="b" t="t" l="l"/>
            <a:pathLst>
              <a:path h="619031" w="629005">
                <a:moveTo>
                  <a:pt x="0" y="0"/>
                </a:moveTo>
                <a:lnTo>
                  <a:pt x="629006" y="0"/>
                </a:lnTo>
                <a:lnTo>
                  <a:pt x="629006" y="619031"/>
                </a:lnTo>
                <a:lnTo>
                  <a:pt x="0" y="6190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7564119" y="3579677"/>
            <a:ext cx="642793" cy="564489"/>
          </a:xfrm>
          <a:custGeom>
            <a:avLst/>
            <a:gdLst/>
            <a:ahLst/>
            <a:cxnLst/>
            <a:rect r="r" b="b" t="t" l="l"/>
            <a:pathLst>
              <a:path h="564489" w="642793">
                <a:moveTo>
                  <a:pt x="0" y="0"/>
                </a:moveTo>
                <a:lnTo>
                  <a:pt x="642793" y="0"/>
                </a:lnTo>
                <a:lnTo>
                  <a:pt x="642793" y="564490"/>
                </a:lnTo>
                <a:lnTo>
                  <a:pt x="0" y="5644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7521972" y="7892013"/>
            <a:ext cx="684940" cy="791422"/>
          </a:xfrm>
          <a:custGeom>
            <a:avLst/>
            <a:gdLst/>
            <a:ahLst/>
            <a:cxnLst/>
            <a:rect r="r" b="b" t="t" l="l"/>
            <a:pathLst>
              <a:path h="791422" w="684940">
                <a:moveTo>
                  <a:pt x="0" y="0"/>
                </a:moveTo>
                <a:lnTo>
                  <a:pt x="684940" y="0"/>
                </a:lnTo>
                <a:lnTo>
                  <a:pt x="684940" y="791422"/>
                </a:lnTo>
                <a:lnTo>
                  <a:pt x="0" y="7914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176839" y="2753198"/>
            <a:ext cx="6416917" cy="4780603"/>
          </a:xfrm>
          <a:custGeom>
            <a:avLst/>
            <a:gdLst/>
            <a:ahLst/>
            <a:cxnLst/>
            <a:rect r="r" b="b" t="t" l="l"/>
            <a:pathLst>
              <a:path h="4780603" w="6416917">
                <a:moveTo>
                  <a:pt x="0" y="0"/>
                </a:moveTo>
                <a:lnTo>
                  <a:pt x="6416917" y="0"/>
                </a:lnTo>
                <a:lnTo>
                  <a:pt x="6416917" y="4780604"/>
                </a:lnTo>
                <a:lnTo>
                  <a:pt x="0" y="4780604"/>
                </a:lnTo>
                <a:lnTo>
                  <a:pt x="0" y="0"/>
                </a:lnTo>
                <a:close/>
              </a:path>
            </a:pathLst>
          </a:custGeom>
          <a:blipFill>
            <a:blip r:embed="rId8"/>
            <a:stretch>
              <a:fillRect l="0" t="0" r="0" b="0"/>
            </a:stretch>
          </a:blipFill>
        </p:spPr>
      </p:sp>
      <p:sp>
        <p:nvSpPr>
          <p:cNvPr name="TextBox 19" id="19"/>
          <p:cNvSpPr txBox="true"/>
          <p:nvPr/>
        </p:nvSpPr>
        <p:spPr>
          <a:xfrm rot="0">
            <a:off x="8353168" y="7282170"/>
            <a:ext cx="9316794" cy="2063970"/>
          </a:xfrm>
          <a:prstGeom prst="rect">
            <a:avLst/>
          </a:prstGeom>
        </p:spPr>
        <p:txBody>
          <a:bodyPr anchor="t" rtlCol="false" tIns="0" lIns="0" bIns="0" rIns="0">
            <a:spAutoFit/>
          </a:bodyPr>
          <a:lstStyle/>
          <a:p>
            <a:pPr algn="l">
              <a:lnSpc>
                <a:spcPts val="4480"/>
              </a:lnSpc>
              <a:spcBef>
                <a:spcPct val="0"/>
              </a:spcBef>
            </a:pPr>
          </a:p>
          <a:p>
            <a:pPr algn="l" marL="648219" indent="-324110" lvl="1">
              <a:lnSpc>
                <a:spcPts val="4203"/>
              </a:lnSpc>
              <a:buFont typeface="Arial"/>
              <a:buChar char="•"/>
            </a:pPr>
            <a:r>
              <a:rPr lang="en-US" b="true" sz="3002">
                <a:solidFill>
                  <a:srgbClr val="000000"/>
                </a:solidFill>
                <a:latin typeface="Inter Bold"/>
                <a:ea typeface="Inter Bold"/>
                <a:cs typeface="Inter Bold"/>
                <a:sym typeface="Inter Bold"/>
              </a:rPr>
              <a:t>Environmental and Contextual Factors:</a:t>
            </a:r>
          </a:p>
          <a:p>
            <a:pPr algn="l">
              <a:lnSpc>
                <a:spcPts val="3903"/>
              </a:lnSpc>
              <a:spcBef>
                <a:spcPct val="0"/>
              </a:spcBef>
            </a:pPr>
            <a:r>
              <a:rPr lang="en-US" sz="2787">
                <a:solidFill>
                  <a:srgbClr val="000000"/>
                </a:solidFill>
                <a:latin typeface="Inter"/>
                <a:ea typeface="Inter"/>
                <a:cs typeface="Inter"/>
                <a:sym typeface="Inter"/>
              </a:rPr>
              <a:t>Evaluate how weather conditions and points of interest (POI) influence accident frequency.</a:t>
            </a:r>
          </a:p>
        </p:txBody>
      </p:sp>
      <p:sp>
        <p:nvSpPr>
          <p:cNvPr name="TextBox 20" id="20"/>
          <p:cNvSpPr txBox="true"/>
          <p:nvPr/>
        </p:nvSpPr>
        <p:spPr>
          <a:xfrm rot="0">
            <a:off x="755716" y="923925"/>
            <a:ext cx="4568944" cy="920116"/>
          </a:xfrm>
          <a:prstGeom prst="rect">
            <a:avLst/>
          </a:prstGeom>
        </p:spPr>
        <p:txBody>
          <a:bodyPr anchor="t" rtlCol="false" tIns="0" lIns="0" bIns="0" rIns="0">
            <a:spAutoFit/>
          </a:bodyPr>
          <a:lstStyle/>
          <a:p>
            <a:pPr algn="ctr">
              <a:lnSpc>
                <a:spcPts val="7559"/>
              </a:lnSpc>
            </a:pPr>
            <a:r>
              <a:rPr lang="en-US" b="true" sz="5399" spc="107">
                <a:solidFill>
                  <a:srgbClr val="FFFFFF"/>
                </a:solidFill>
                <a:latin typeface="Garet Bold"/>
                <a:ea typeface="Garet Bold"/>
                <a:cs typeface="Garet Bold"/>
                <a:sym typeface="Garet Bold"/>
              </a:rPr>
              <a:t>OBJECTIVE</a:t>
            </a:r>
          </a:p>
        </p:txBody>
      </p:sp>
      <p:sp>
        <p:nvSpPr>
          <p:cNvPr name="TextBox 21" id="21"/>
          <p:cNvSpPr txBox="true"/>
          <p:nvPr/>
        </p:nvSpPr>
        <p:spPr>
          <a:xfrm rot="0">
            <a:off x="8353168" y="962025"/>
            <a:ext cx="9366408" cy="2014058"/>
          </a:xfrm>
          <a:prstGeom prst="rect">
            <a:avLst/>
          </a:prstGeom>
        </p:spPr>
        <p:txBody>
          <a:bodyPr anchor="t" rtlCol="false" tIns="0" lIns="0" bIns="0" rIns="0">
            <a:spAutoFit/>
          </a:bodyPr>
          <a:lstStyle/>
          <a:p>
            <a:pPr algn="l" marL="671364" indent="-335682" lvl="1">
              <a:lnSpc>
                <a:spcPts val="4353"/>
              </a:lnSpc>
              <a:buFont typeface="Arial"/>
              <a:buChar char="•"/>
            </a:pPr>
            <a:r>
              <a:rPr lang="en-US" b="true" sz="3109">
                <a:solidFill>
                  <a:srgbClr val="000000"/>
                </a:solidFill>
                <a:latin typeface="Inter Bold"/>
                <a:ea typeface="Inter Bold"/>
                <a:cs typeface="Inter Bold"/>
                <a:sym typeface="Inter Bold"/>
              </a:rPr>
              <a:t>Accident Trends Over Time:</a:t>
            </a:r>
          </a:p>
          <a:p>
            <a:pPr algn="l">
              <a:lnSpc>
                <a:spcPts val="3903"/>
              </a:lnSpc>
              <a:spcBef>
                <a:spcPct val="0"/>
              </a:spcBef>
            </a:pPr>
            <a:r>
              <a:rPr lang="en-US" sz="2787">
                <a:solidFill>
                  <a:srgbClr val="000000"/>
                </a:solidFill>
                <a:latin typeface="Inter"/>
                <a:ea typeface="Inter"/>
                <a:cs typeface="Inter"/>
                <a:sym typeface="Inter"/>
              </a:rPr>
              <a:t>Analyze how accident rates have changed throughout the years and identify which days experience the highest number of accidents.</a:t>
            </a:r>
          </a:p>
        </p:txBody>
      </p:sp>
      <p:sp>
        <p:nvSpPr>
          <p:cNvPr name="TextBox 22" id="22"/>
          <p:cNvSpPr txBox="true"/>
          <p:nvPr/>
        </p:nvSpPr>
        <p:spPr>
          <a:xfrm rot="0">
            <a:off x="8353168" y="3513002"/>
            <a:ext cx="8347532" cy="1523808"/>
          </a:xfrm>
          <a:prstGeom prst="rect">
            <a:avLst/>
          </a:prstGeom>
        </p:spPr>
        <p:txBody>
          <a:bodyPr anchor="t" rtlCol="false" tIns="0" lIns="0" bIns="0" rIns="0">
            <a:spAutoFit/>
          </a:bodyPr>
          <a:lstStyle/>
          <a:p>
            <a:pPr algn="l" marL="671369" indent="-335685" lvl="1">
              <a:lnSpc>
                <a:spcPts val="4353"/>
              </a:lnSpc>
              <a:buFont typeface="Arial"/>
              <a:buChar char="•"/>
            </a:pPr>
            <a:r>
              <a:rPr lang="en-US" b="true" sz="3109">
                <a:solidFill>
                  <a:srgbClr val="000000"/>
                </a:solidFill>
                <a:latin typeface="Inter Bold"/>
                <a:ea typeface="Inter Bold"/>
                <a:cs typeface="Inter Bold"/>
                <a:sym typeface="Inter Bold"/>
              </a:rPr>
              <a:t>Day vs. Night Comparison:</a:t>
            </a:r>
          </a:p>
          <a:p>
            <a:pPr algn="l">
              <a:lnSpc>
                <a:spcPts val="3903"/>
              </a:lnSpc>
              <a:spcBef>
                <a:spcPct val="0"/>
              </a:spcBef>
            </a:pPr>
            <a:r>
              <a:rPr lang="en-US" sz="2787">
                <a:solidFill>
                  <a:srgbClr val="000000"/>
                </a:solidFill>
                <a:latin typeface="Inter"/>
                <a:ea typeface="Inter"/>
                <a:cs typeface="Inter"/>
                <a:sym typeface="Inter"/>
              </a:rPr>
              <a:t>Examine differences in accident frequency between daytime and nighttime periods.</a:t>
            </a:r>
          </a:p>
        </p:txBody>
      </p:sp>
      <p:sp>
        <p:nvSpPr>
          <p:cNvPr name="TextBox 23" id="23"/>
          <p:cNvSpPr txBox="true"/>
          <p:nvPr/>
        </p:nvSpPr>
        <p:spPr>
          <a:xfrm rot="0">
            <a:off x="8206912" y="5699956"/>
            <a:ext cx="8748121" cy="1524077"/>
          </a:xfrm>
          <a:prstGeom prst="rect">
            <a:avLst/>
          </a:prstGeom>
        </p:spPr>
        <p:txBody>
          <a:bodyPr anchor="t" rtlCol="false" tIns="0" lIns="0" bIns="0" rIns="0">
            <a:spAutoFit/>
          </a:bodyPr>
          <a:lstStyle/>
          <a:p>
            <a:pPr algn="l" marL="671369" indent="-335685" lvl="1">
              <a:lnSpc>
                <a:spcPts val="4353"/>
              </a:lnSpc>
              <a:buFont typeface="Arial"/>
              <a:buChar char="•"/>
            </a:pPr>
            <a:r>
              <a:rPr lang="en-US" b="true" sz="3109">
                <a:solidFill>
                  <a:srgbClr val="000000"/>
                </a:solidFill>
                <a:latin typeface="Inter Bold"/>
                <a:ea typeface="Inter Bold"/>
                <a:cs typeface="Inter Bold"/>
                <a:sym typeface="Inter Bold"/>
              </a:rPr>
              <a:t>Geographical Distribution:</a:t>
            </a:r>
          </a:p>
          <a:p>
            <a:pPr algn="l">
              <a:lnSpc>
                <a:spcPts val="3873"/>
              </a:lnSpc>
              <a:spcBef>
                <a:spcPct val="0"/>
              </a:spcBef>
            </a:pPr>
            <a:r>
              <a:rPr lang="en-US" sz="2766">
                <a:solidFill>
                  <a:srgbClr val="000000"/>
                </a:solidFill>
                <a:latin typeface="Inter"/>
                <a:ea typeface="Inter"/>
                <a:cs typeface="Inter"/>
                <a:sym typeface="Inter"/>
              </a:rPr>
              <a:t>Identify U.S. cities with the highest accident counts and assess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7259300" cy="1057470"/>
            <a:chOff x="0" y="0"/>
            <a:chExt cx="4545659" cy="278511"/>
          </a:xfrm>
        </p:grpSpPr>
        <p:sp>
          <p:nvSpPr>
            <p:cNvPr name="Freeform 3" id="3"/>
            <p:cNvSpPr/>
            <p:nvPr/>
          </p:nvSpPr>
          <p:spPr>
            <a:xfrm flipH="false" flipV="false" rot="0">
              <a:off x="0" y="0"/>
              <a:ext cx="4545659" cy="278511"/>
            </a:xfrm>
            <a:custGeom>
              <a:avLst/>
              <a:gdLst/>
              <a:ahLst/>
              <a:cxnLst/>
              <a:rect r="r" b="b" t="t" l="l"/>
              <a:pathLst>
                <a:path h="278511" w="4545659">
                  <a:moveTo>
                    <a:pt x="0" y="0"/>
                  </a:moveTo>
                  <a:lnTo>
                    <a:pt x="4545659" y="0"/>
                  </a:lnTo>
                  <a:lnTo>
                    <a:pt x="4545659" y="278511"/>
                  </a:lnTo>
                  <a:lnTo>
                    <a:pt x="0" y="278511"/>
                  </a:lnTo>
                  <a:close/>
                </a:path>
              </a:pathLst>
            </a:custGeom>
            <a:solidFill>
              <a:srgbClr val="0345E4"/>
            </a:solidFill>
          </p:spPr>
        </p:sp>
        <p:sp>
          <p:nvSpPr>
            <p:cNvPr name="TextBox 4" id="4"/>
            <p:cNvSpPr txBox="true"/>
            <p:nvPr/>
          </p:nvSpPr>
          <p:spPr>
            <a:xfrm>
              <a:off x="0" y="-38100"/>
              <a:ext cx="4545659" cy="31661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5698994" y="7487211"/>
            <a:ext cx="3987330" cy="398733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887639" y="1417504"/>
            <a:ext cx="14293058" cy="8869496"/>
          </a:xfrm>
          <a:custGeom>
            <a:avLst/>
            <a:gdLst/>
            <a:ahLst/>
            <a:cxnLst/>
            <a:rect r="r" b="b" t="t" l="l"/>
            <a:pathLst>
              <a:path h="8869496" w="14293058">
                <a:moveTo>
                  <a:pt x="0" y="0"/>
                </a:moveTo>
                <a:lnTo>
                  <a:pt x="14293058" y="0"/>
                </a:lnTo>
                <a:lnTo>
                  <a:pt x="14293058" y="8869496"/>
                </a:lnTo>
                <a:lnTo>
                  <a:pt x="0" y="8869496"/>
                </a:lnTo>
                <a:lnTo>
                  <a:pt x="0" y="0"/>
                </a:lnTo>
                <a:close/>
              </a:path>
            </a:pathLst>
          </a:custGeom>
          <a:blipFill>
            <a:blip r:embed="rId2"/>
            <a:stretch>
              <a:fillRect l="0" t="-2610" r="-4775" b="-5660"/>
            </a:stretch>
          </a:blipFill>
        </p:spPr>
      </p:sp>
      <p:sp>
        <p:nvSpPr>
          <p:cNvPr name="Freeform 9" id="9"/>
          <p:cNvSpPr/>
          <p:nvPr/>
        </p:nvSpPr>
        <p:spPr>
          <a:xfrm flipH="false" flipV="false" rot="0">
            <a:off x="8478126" y="1057470"/>
            <a:ext cx="2544604" cy="2248504"/>
          </a:xfrm>
          <a:custGeom>
            <a:avLst/>
            <a:gdLst/>
            <a:ahLst/>
            <a:cxnLst/>
            <a:rect r="r" b="b" t="t" l="l"/>
            <a:pathLst>
              <a:path h="2248504" w="2544604">
                <a:moveTo>
                  <a:pt x="0" y="0"/>
                </a:moveTo>
                <a:lnTo>
                  <a:pt x="2544604" y="0"/>
                </a:lnTo>
                <a:lnTo>
                  <a:pt x="2544604" y="2248504"/>
                </a:lnTo>
                <a:lnTo>
                  <a:pt x="0" y="2248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7271114" y="6554542"/>
            <a:ext cx="2414026" cy="2133121"/>
          </a:xfrm>
          <a:custGeom>
            <a:avLst/>
            <a:gdLst/>
            <a:ahLst/>
            <a:cxnLst/>
            <a:rect r="r" b="b" t="t" l="l"/>
            <a:pathLst>
              <a:path h="2133121" w="2414026">
                <a:moveTo>
                  <a:pt x="0" y="0"/>
                </a:moveTo>
                <a:lnTo>
                  <a:pt x="2414025" y="0"/>
                </a:lnTo>
                <a:lnTo>
                  <a:pt x="2414025" y="2133121"/>
                </a:lnTo>
                <a:lnTo>
                  <a:pt x="0" y="21331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743738" y="54072"/>
            <a:ext cx="10769833" cy="85407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Garet Bold"/>
                <a:ea typeface="Garet Bold"/>
                <a:cs typeface="Garet Bold"/>
                <a:sym typeface="Garet Bold"/>
              </a:rPr>
              <a:t>ACCIDENTS OVER THE YEARS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3951" y="6954065"/>
            <a:ext cx="5421286" cy="2799389"/>
            <a:chOff x="0" y="0"/>
            <a:chExt cx="1427828" cy="737288"/>
          </a:xfrm>
        </p:grpSpPr>
        <p:sp>
          <p:nvSpPr>
            <p:cNvPr name="Freeform 3" id="3"/>
            <p:cNvSpPr/>
            <p:nvPr/>
          </p:nvSpPr>
          <p:spPr>
            <a:xfrm flipH="false" flipV="false" rot="0">
              <a:off x="0" y="0"/>
              <a:ext cx="1427828" cy="737288"/>
            </a:xfrm>
            <a:custGeom>
              <a:avLst/>
              <a:gdLst/>
              <a:ahLst/>
              <a:cxnLst/>
              <a:rect r="r" b="b" t="t" l="l"/>
              <a:pathLst>
                <a:path h="737288" w="1427828">
                  <a:moveTo>
                    <a:pt x="72831" y="0"/>
                  </a:moveTo>
                  <a:lnTo>
                    <a:pt x="1354997" y="0"/>
                  </a:lnTo>
                  <a:cubicBezTo>
                    <a:pt x="1374313" y="0"/>
                    <a:pt x="1392838" y="7673"/>
                    <a:pt x="1406497" y="21332"/>
                  </a:cubicBezTo>
                  <a:cubicBezTo>
                    <a:pt x="1420155" y="34990"/>
                    <a:pt x="1427828" y="53515"/>
                    <a:pt x="1427828" y="72831"/>
                  </a:cubicBezTo>
                  <a:lnTo>
                    <a:pt x="1427828" y="664457"/>
                  </a:lnTo>
                  <a:cubicBezTo>
                    <a:pt x="1427828" y="704680"/>
                    <a:pt x="1395221" y="737288"/>
                    <a:pt x="1354997" y="737288"/>
                  </a:cubicBezTo>
                  <a:lnTo>
                    <a:pt x="72831" y="737288"/>
                  </a:lnTo>
                  <a:cubicBezTo>
                    <a:pt x="32608" y="737288"/>
                    <a:pt x="0" y="704680"/>
                    <a:pt x="0" y="664457"/>
                  </a:cubicBezTo>
                  <a:lnTo>
                    <a:pt x="0" y="72831"/>
                  </a:lnTo>
                  <a:cubicBezTo>
                    <a:pt x="0" y="32608"/>
                    <a:pt x="32608" y="0"/>
                    <a:pt x="72831" y="0"/>
                  </a:cubicBezTo>
                  <a:close/>
                </a:path>
              </a:pathLst>
            </a:custGeom>
            <a:solidFill>
              <a:srgbClr val="0345E4"/>
            </a:solidFill>
          </p:spPr>
        </p:sp>
        <p:sp>
          <p:nvSpPr>
            <p:cNvPr name="TextBox 4" id="4"/>
            <p:cNvSpPr txBox="true"/>
            <p:nvPr/>
          </p:nvSpPr>
          <p:spPr>
            <a:xfrm>
              <a:off x="0" y="-38100"/>
              <a:ext cx="1427828" cy="77538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19853" y="3187935"/>
            <a:ext cx="5089482" cy="6417970"/>
            <a:chOff x="0" y="0"/>
            <a:chExt cx="1340440" cy="1690329"/>
          </a:xfrm>
        </p:grpSpPr>
        <p:sp>
          <p:nvSpPr>
            <p:cNvPr name="Freeform 6" id="6"/>
            <p:cNvSpPr/>
            <p:nvPr/>
          </p:nvSpPr>
          <p:spPr>
            <a:xfrm flipH="false" flipV="false" rot="0">
              <a:off x="0" y="0"/>
              <a:ext cx="1340440" cy="1690329"/>
            </a:xfrm>
            <a:custGeom>
              <a:avLst/>
              <a:gdLst/>
              <a:ahLst/>
              <a:cxnLst/>
              <a:rect r="r" b="b" t="t" l="l"/>
              <a:pathLst>
                <a:path h="1690329" w="1340440">
                  <a:moveTo>
                    <a:pt x="77579" y="0"/>
                  </a:moveTo>
                  <a:lnTo>
                    <a:pt x="1262861" y="0"/>
                  </a:lnTo>
                  <a:cubicBezTo>
                    <a:pt x="1305707" y="0"/>
                    <a:pt x="1340440" y="34733"/>
                    <a:pt x="1340440" y="77579"/>
                  </a:cubicBezTo>
                  <a:lnTo>
                    <a:pt x="1340440" y="1612750"/>
                  </a:lnTo>
                  <a:cubicBezTo>
                    <a:pt x="1340440" y="1633325"/>
                    <a:pt x="1332266" y="1653058"/>
                    <a:pt x="1317717" y="1667607"/>
                  </a:cubicBezTo>
                  <a:cubicBezTo>
                    <a:pt x="1303169" y="1682156"/>
                    <a:pt x="1283436" y="1690329"/>
                    <a:pt x="1262861" y="1690329"/>
                  </a:cubicBezTo>
                  <a:lnTo>
                    <a:pt x="77579" y="1690329"/>
                  </a:lnTo>
                  <a:cubicBezTo>
                    <a:pt x="34733" y="1690329"/>
                    <a:pt x="0" y="1655596"/>
                    <a:pt x="0" y="1612750"/>
                  </a:cubicBezTo>
                  <a:lnTo>
                    <a:pt x="0" y="77579"/>
                  </a:lnTo>
                  <a:cubicBezTo>
                    <a:pt x="0" y="57004"/>
                    <a:pt x="8173" y="37271"/>
                    <a:pt x="22722" y="22722"/>
                  </a:cubicBezTo>
                  <a:cubicBezTo>
                    <a:pt x="37271" y="8173"/>
                    <a:pt x="57004" y="0"/>
                    <a:pt x="77579" y="0"/>
                  </a:cubicBezTo>
                  <a:close/>
                </a:path>
              </a:pathLst>
            </a:custGeom>
            <a:solidFill>
              <a:srgbClr val="E8ECEC"/>
            </a:solidFill>
          </p:spPr>
        </p:sp>
        <p:sp>
          <p:nvSpPr>
            <p:cNvPr name="TextBox 7" id="7"/>
            <p:cNvSpPr txBox="true"/>
            <p:nvPr/>
          </p:nvSpPr>
          <p:spPr>
            <a:xfrm>
              <a:off x="0" y="-38100"/>
              <a:ext cx="1340440" cy="1728429"/>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358848" y="2082188"/>
            <a:ext cx="2211493" cy="221149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6434302" y="6954065"/>
            <a:ext cx="5421286" cy="2799389"/>
            <a:chOff x="0" y="0"/>
            <a:chExt cx="1427828" cy="737288"/>
          </a:xfrm>
        </p:grpSpPr>
        <p:sp>
          <p:nvSpPr>
            <p:cNvPr name="Freeform 12" id="12"/>
            <p:cNvSpPr/>
            <p:nvPr/>
          </p:nvSpPr>
          <p:spPr>
            <a:xfrm flipH="false" flipV="false" rot="0">
              <a:off x="0" y="0"/>
              <a:ext cx="1427828" cy="737288"/>
            </a:xfrm>
            <a:custGeom>
              <a:avLst/>
              <a:gdLst/>
              <a:ahLst/>
              <a:cxnLst/>
              <a:rect r="r" b="b" t="t" l="l"/>
              <a:pathLst>
                <a:path h="737288" w="1427828">
                  <a:moveTo>
                    <a:pt x="72831" y="0"/>
                  </a:moveTo>
                  <a:lnTo>
                    <a:pt x="1354997" y="0"/>
                  </a:lnTo>
                  <a:cubicBezTo>
                    <a:pt x="1374313" y="0"/>
                    <a:pt x="1392838" y="7673"/>
                    <a:pt x="1406497" y="21332"/>
                  </a:cubicBezTo>
                  <a:cubicBezTo>
                    <a:pt x="1420155" y="34990"/>
                    <a:pt x="1427828" y="53515"/>
                    <a:pt x="1427828" y="72831"/>
                  </a:cubicBezTo>
                  <a:lnTo>
                    <a:pt x="1427828" y="664457"/>
                  </a:lnTo>
                  <a:cubicBezTo>
                    <a:pt x="1427828" y="704680"/>
                    <a:pt x="1395221" y="737288"/>
                    <a:pt x="1354997" y="737288"/>
                  </a:cubicBezTo>
                  <a:lnTo>
                    <a:pt x="72831" y="737288"/>
                  </a:lnTo>
                  <a:cubicBezTo>
                    <a:pt x="32608" y="737288"/>
                    <a:pt x="0" y="704680"/>
                    <a:pt x="0" y="664457"/>
                  </a:cubicBezTo>
                  <a:lnTo>
                    <a:pt x="0" y="72831"/>
                  </a:lnTo>
                  <a:cubicBezTo>
                    <a:pt x="0" y="32608"/>
                    <a:pt x="32608" y="0"/>
                    <a:pt x="72831" y="0"/>
                  </a:cubicBezTo>
                  <a:close/>
                </a:path>
              </a:pathLst>
            </a:custGeom>
            <a:solidFill>
              <a:srgbClr val="0345E4"/>
            </a:solidFill>
          </p:spPr>
        </p:sp>
        <p:sp>
          <p:nvSpPr>
            <p:cNvPr name="TextBox 13" id="13"/>
            <p:cNvSpPr txBox="true"/>
            <p:nvPr/>
          </p:nvSpPr>
          <p:spPr>
            <a:xfrm>
              <a:off x="0" y="-38100"/>
              <a:ext cx="1427828" cy="775388"/>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6600203" y="3187935"/>
            <a:ext cx="5089482" cy="6417970"/>
            <a:chOff x="0" y="0"/>
            <a:chExt cx="1340440" cy="1690329"/>
          </a:xfrm>
        </p:grpSpPr>
        <p:sp>
          <p:nvSpPr>
            <p:cNvPr name="Freeform 15" id="15"/>
            <p:cNvSpPr/>
            <p:nvPr/>
          </p:nvSpPr>
          <p:spPr>
            <a:xfrm flipH="false" flipV="false" rot="0">
              <a:off x="0" y="0"/>
              <a:ext cx="1340440" cy="1690329"/>
            </a:xfrm>
            <a:custGeom>
              <a:avLst/>
              <a:gdLst/>
              <a:ahLst/>
              <a:cxnLst/>
              <a:rect r="r" b="b" t="t" l="l"/>
              <a:pathLst>
                <a:path h="1690329" w="1340440">
                  <a:moveTo>
                    <a:pt x="77579" y="0"/>
                  </a:moveTo>
                  <a:lnTo>
                    <a:pt x="1262861" y="0"/>
                  </a:lnTo>
                  <a:cubicBezTo>
                    <a:pt x="1305707" y="0"/>
                    <a:pt x="1340440" y="34733"/>
                    <a:pt x="1340440" y="77579"/>
                  </a:cubicBezTo>
                  <a:lnTo>
                    <a:pt x="1340440" y="1612750"/>
                  </a:lnTo>
                  <a:cubicBezTo>
                    <a:pt x="1340440" y="1633325"/>
                    <a:pt x="1332266" y="1653058"/>
                    <a:pt x="1317717" y="1667607"/>
                  </a:cubicBezTo>
                  <a:cubicBezTo>
                    <a:pt x="1303169" y="1682156"/>
                    <a:pt x="1283436" y="1690329"/>
                    <a:pt x="1262861" y="1690329"/>
                  </a:cubicBezTo>
                  <a:lnTo>
                    <a:pt x="77579" y="1690329"/>
                  </a:lnTo>
                  <a:cubicBezTo>
                    <a:pt x="34733" y="1690329"/>
                    <a:pt x="0" y="1655596"/>
                    <a:pt x="0" y="1612750"/>
                  </a:cubicBezTo>
                  <a:lnTo>
                    <a:pt x="0" y="77579"/>
                  </a:lnTo>
                  <a:cubicBezTo>
                    <a:pt x="0" y="57004"/>
                    <a:pt x="8173" y="37271"/>
                    <a:pt x="22722" y="22722"/>
                  </a:cubicBezTo>
                  <a:cubicBezTo>
                    <a:pt x="37271" y="8173"/>
                    <a:pt x="57004" y="0"/>
                    <a:pt x="77579" y="0"/>
                  </a:cubicBezTo>
                  <a:close/>
                </a:path>
              </a:pathLst>
            </a:custGeom>
            <a:solidFill>
              <a:srgbClr val="E8ECEC"/>
            </a:solidFill>
          </p:spPr>
        </p:sp>
        <p:sp>
          <p:nvSpPr>
            <p:cNvPr name="TextBox 16" id="16"/>
            <p:cNvSpPr txBox="true"/>
            <p:nvPr/>
          </p:nvSpPr>
          <p:spPr>
            <a:xfrm>
              <a:off x="0" y="-38100"/>
              <a:ext cx="1340440" cy="1728429"/>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8039198" y="2082188"/>
            <a:ext cx="2211493" cy="2211493"/>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2112763" y="6954065"/>
            <a:ext cx="5421286" cy="2799389"/>
            <a:chOff x="0" y="0"/>
            <a:chExt cx="1427828" cy="737288"/>
          </a:xfrm>
        </p:grpSpPr>
        <p:sp>
          <p:nvSpPr>
            <p:cNvPr name="Freeform 21" id="21"/>
            <p:cNvSpPr/>
            <p:nvPr/>
          </p:nvSpPr>
          <p:spPr>
            <a:xfrm flipH="false" flipV="false" rot="0">
              <a:off x="0" y="0"/>
              <a:ext cx="1427828" cy="737288"/>
            </a:xfrm>
            <a:custGeom>
              <a:avLst/>
              <a:gdLst/>
              <a:ahLst/>
              <a:cxnLst/>
              <a:rect r="r" b="b" t="t" l="l"/>
              <a:pathLst>
                <a:path h="737288" w="1427828">
                  <a:moveTo>
                    <a:pt x="72831" y="0"/>
                  </a:moveTo>
                  <a:lnTo>
                    <a:pt x="1354997" y="0"/>
                  </a:lnTo>
                  <a:cubicBezTo>
                    <a:pt x="1374313" y="0"/>
                    <a:pt x="1392838" y="7673"/>
                    <a:pt x="1406497" y="21332"/>
                  </a:cubicBezTo>
                  <a:cubicBezTo>
                    <a:pt x="1420155" y="34990"/>
                    <a:pt x="1427828" y="53515"/>
                    <a:pt x="1427828" y="72831"/>
                  </a:cubicBezTo>
                  <a:lnTo>
                    <a:pt x="1427828" y="664457"/>
                  </a:lnTo>
                  <a:cubicBezTo>
                    <a:pt x="1427828" y="704680"/>
                    <a:pt x="1395221" y="737288"/>
                    <a:pt x="1354997" y="737288"/>
                  </a:cubicBezTo>
                  <a:lnTo>
                    <a:pt x="72831" y="737288"/>
                  </a:lnTo>
                  <a:cubicBezTo>
                    <a:pt x="32608" y="737288"/>
                    <a:pt x="0" y="704680"/>
                    <a:pt x="0" y="664457"/>
                  </a:cubicBezTo>
                  <a:lnTo>
                    <a:pt x="0" y="72831"/>
                  </a:lnTo>
                  <a:cubicBezTo>
                    <a:pt x="0" y="32608"/>
                    <a:pt x="32608" y="0"/>
                    <a:pt x="72831" y="0"/>
                  </a:cubicBezTo>
                  <a:close/>
                </a:path>
              </a:pathLst>
            </a:custGeom>
            <a:solidFill>
              <a:srgbClr val="0345E4"/>
            </a:solidFill>
          </p:spPr>
        </p:sp>
        <p:sp>
          <p:nvSpPr>
            <p:cNvPr name="TextBox 22" id="22"/>
            <p:cNvSpPr txBox="true"/>
            <p:nvPr/>
          </p:nvSpPr>
          <p:spPr>
            <a:xfrm>
              <a:off x="0" y="-38100"/>
              <a:ext cx="1427828" cy="775388"/>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2278664" y="3187935"/>
            <a:ext cx="5089482" cy="6417970"/>
            <a:chOff x="0" y="0"/>
            <a:chExt cx="1340440" cy="1690329"/>
          </a:xfrm>
        </p:grpSpPr>
        <p:sp>
          <p:nvSpPr>
            <p:cNvPr name="Freeform 24" id="24"/>
            <p:cNvSpPr/>
            <p:nvPr/>
          </p:nvSpPr>
          <p:spPr>
            <a:xfrm flipH="false" flipV="false" rot="0">
              <a:off x="0" y="0"/>
              <a:ext cx="1340440" cy="1690329"/>
            </a:xfrm>
            <a:custGeom>
              <a:avLst/>
              <a:gdLst/>
              <a:ahLst/>
              <a:cxnLst/>
              <a:rect r="r" b="b" t="t" l="l"/>
              <a:pathLst>
                <a:path h="1690329" w="1340440">
                  <a:moveTo>
                    <a:pt x="77579" y="0"/>
                  </a:moveTo>
                  <a:lnTo>
                    <a:pt x="1262861" y="0"/>
                  </a:lnTo>
                  <a:cubicBezTo>
                    <a:pt x="1305707" y="0"/>
                    <a:pt x="1340440" y="34733"/>
                    <a:pt x="1340440" y="77579"/>
                  </a:cubicBezTo>
                  <a:lnTo>
                    <a:pt x="1340440" y="1612750"/>
                  </a:lnTo>
                  <a:cubicBezTo>
                    <a:pt x="1340440" y="1633325"/>
                    <a:pt x="1332266" y="1653058"/>
                    <a:pt x="1317717" y="1667607"/>
                  </a:cubicBezTo>
                  <a:cubicBezTo>
                    <a:pt x="1303169" y="1682156"/>
                    <a:pt x="1283436" y="1690329"/>
                    <a:pt x="1262861" y="1690329"/>
                  </a:cubicBezTo>
                  <a:lnTo>
                    <a:pt x="77579" y="1690329"/>
                  </a:lnTo>
                  <a:cubicBezTo>
                    <a:pt x="34733" y="1690329"/>
                    <a:pt x="0" y="1655596"/>
                    <a:pt x="0" y="1612750"/>
                  </a:cubicBezTo>
                  <a:lnTo>
                    <a:pt x="0" y="77579"/>
                  </a:lnTo>
                  <a:cubicBezTo>
                    <a:pt x="0" y="57004"/>
                    <a:pt x="8173" y="37271"/>
                    <a:pt x="22722" y="22722"/>
                  </a:cubicBezTo>
                  <a:cubicBezTo>
                    <a:pt x="37271" y="8173"/>
                    <a:pt x="57004" y="0"/>
                    <a:pt x="77579" y="0"/>
                  </a:cubicBezTo>
                  <a:close/>
                </a:path>
              </a:pathLst>
            </a:custGeom>
            <a:solidFill>
              <a:srgbClr val="E8ECEC"/>
            </a:solidFill>
          </p:spPr>
        </p:sp>
        <p:sp>
          <p:nvSpPr>
            <p:cNvPr name="TextBox 25" id="25"/>
            <p:cNvSpPr txBox="true"/>
            <p:nvPr/>
          </p:nvSpPr>
          <p:spPr>
            <a:xfrm>
              <a:off x="0" y="-38100"/>
              <a:ext cx="1340440" cy="1728429"/>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3717659" y="2082188"/>
            <a:ext cx="2211493" cy="2211493"/>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0" y="0"/>
            <a:ext cx="18288000" cy="1863113"/>
            <a:chOff x="0" y="0"/>
            <a:chExt cx="4816593" cy="490696"/>
          </a:xfrm>
        </p:grpSpPr>
        <p:sp>
          <p:nvSpPr>
            <p:cNvPr name="Freeform 30" id="30"/>
            <p:cNvSpPr/>
            <p:nvPr/>
          </p:nvSpPr>
          <p:spPr>
            <a:xfrm flipH="false" flipV="false" rot="0">
              <a:off x="0" y="0"/>
              <a:ext cx="4816592" cy="490696"/>
            </a:xfrm>
            <a:custGeom>
              <a:avLst/>
              <a:gdLst/>
              <a:ahLst/>
              <a:cxnLst/>
              <a:rect r="r" b="b" t="t" l="l"/>
              <a:pathLst>
                <a:path h="490696" w="4816592">
                  <a:moveTo>
                    <a:pt x="0" y="0"/>
                  </a:moveTo>
                  <a:lnTo>
                    <a:pt x="4816592" y="0"/>
                  </a:lnTo>
                  <a:lnTo>
                    <a:pt x="4816592" y="490696"/>
                  </a:lnTo>
                  <a:lnTo>
                    <a:pt x="0" y="490696"/>
                  </a:lnTo>
                  <a:close/>
                </a:path>
              </a:pathLst>
            </a:custGeom>
            <a:solidFill>
              <a:srgbClr val="0345E4"/>
            </a:solidFill>
          </p:spPr>
        </p:sp>
        <p:sp>
          <p:nvSpPr>
            <p:cNvPr name="TextBox 31" id="31"/>
            <p:cNvSpPr txBox="true"/>
            <p:nvPr/>
          </p:nvSpPr>
          <p:spPr>
            <a:xfrm>
              <a:off x="0" y="-38100"/>
              <a:ext cx="4816593" cy="528796"/>
            </a:xfrm>
            <a:prstGeom prst="rect">
              <a:avLst/>
            </a:prstGeom>
          </p:spPr>
          <p:txBody>
            <a:bodyPr anchor="ctr" rtlCol="false" tIns="50800" lIns="50800" bIns="50800" rIns="50800"/>
            <a:lstStyle/>
            <a:p>
              <a:pPr algn="ctr">
                <a:lnSpc>
                  <a:spcPts val="2659"/>
                </a:lnSpc>
              </a:pPr>
            </a:p>
          </p:txBody>
        </p:sp>
      </p:grpSp>
      <p:sp>
        <p:nvSpPr>
          <p:cNvPr name="Freeform 32" id="32"/>
          <p:cNvSpPr/>
          <p:nvPr/>
        </p:nvSpPr>
        <p:spPr>
          <a:xfrm flipH="false" flipV="false" rot="0">
            <a:off x="14007484" y="2504045"/>
            <a:ext cx="1631842" cy="1367781"/>
          </a:xfrm>
          <a:custGeom>
            <a:avLst/>
            <a:gdLst/>
            <a:ahLst/>
            <a:cxnLst/>
            <a:rect r="r" b="b" t="t" l="l"/>
            <a:pathLst>
              <a:path h="1367781" w="1631842">
                <a:moveTo>
                  <a:pt x="0" y="0"/>
                </a:moveTo>
                <a:lnTo>
                  <a:pt x="1631843" y="0"/>
                </a:lnTo>
                <a:lnTo>
                  <a:pt x="1631843" y="1367780"/>
                </a:lnTo>
                <a:lnTo>
                  <a:pt x="0" y="1367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3" id="33"/>
          <p:cNvSpPr/>
          <p:nvPr/>
        </p:nvSpPr>
        <p:spPr>
          <a:xfrm flipH="false" flipV="false" rot="0">
            <a:off x="8554004" y="2547344"/>
            <a:ext cx="1179992" cy="1324481"/>
          </a:xfrm>
          <a:custGeom>
            <a:avLst/>
            <a:gdLst/>
            <a:ahLst/>
            <a:cxnLst/>
            <a:rect r="r" b="b" t="t" l="l"/>
            <a:pathLst>
              <a:path h="1324481" w="1179992">
                <a:moveTo>
                  <a:pt x="0" y="0"/>
                </a:moveTo>
                <a:lnTo>
                  <a:pt x="1179992" y="0"/>
                </a:lnTo>
                <a:lnTo>
                  <a:pt x="1179992" y="1324481"/>
                </a:lnTo>
                <a:lnTo>
                  <a:pt x="0" y="13244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4" id="34"/>
          <p:cNvSpPr/>
          <p:nvPr/>
        </p:nvSpPr>
        <p:spPr>
          <a:xfrm flipH="false" flipV="false" rot="0">
            <a:off x="2780704" y="2504045"/>
            <a:ext cx="1367781" cy="1367781"/>
          </a:xfrm>
          <a:custGeom>
            <a:avLst/>
            <a:gdLst/>
            <a:ahLst/>
            <a:cxnLst/>
            <a:rect r="r" b="b" t="t" l="l"/>
            <a:pathLst>
              <a:path h="1367781" w="1367781">
                <a:moveTo>
                  <a:pt x="0" y="0"/>
                </a:moveTo>
                <a:lnTo>
                  <a:pt x="1367781" y="0"/>
                </a:lnTo>
                <a:lnTo>
                  <a:pt x="1367781" y="1367780"/>
                </a:lnTo>
                <a:lnTo>
                  <a:pt x="0" y="13677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35" id="35"/>
          <p:cNvSpPr txBox="true"/>
          <p:nvPr/>
        </p:nvSpPr>
        <p:spPr>
          <a:xfrm rot="0">
            <a:off x="0" y="141885"/>
            <a:ext cx="18415853" cy="1588869"/>
          </a:xfrm>
          <a:prstGeom prst="rect">
            <a:avLst/>
          </a:prstGeom>
        </p:spPr>
        <p:txBody>
          <a:bodyPr anchor="t" rtlCol="false" tIns="0" lIns="0" bIns="0" rIns="0">
            <a:spAutoFit/>
          </a:bodyPr>
          <a:lstStyle/>
          <a:p>
            <a:pPr algn="ctr">
              <a:lnSpc>
                <a:spcPts val="6399"/>
              </a:lnSpc>
            </a:pPr>
            <a:r>
              <a:rPr lang="en-US" b="true" sz="4571" spc="91">
                <a:solidFill>
                  <a:srgbClr val="FFFFFF"/>
                </a:solidFill>
                <a:latin typeface="Garet Bold"/>
                <a:ea typeface="Garet Bold"/>
                <a:cs typeface="Garet Bold"/>
                <a:sym typeface="Garet Bold"/>
              </a:rPr>
              <a:t>EXTERNAL FACTORS INFLUENCING ACCIDENT PATTERNS (2020–2021)</a:t>
            </a:r>
          </a:p>
        </p:txBody>
      </p:sp>
      <p:sp>
        <p:nvSpPr>
          <p:cNvPr name="TextBox 36" id="36"/>
          <p:cNvSpPr txBox="true"/>
          <p:nvPr/>
        </p:nvSpPr>
        <p:spPr>
          <a:xfrm rot="0">
            <a:off x="1562726" y="4656361"/>
            <a:ext cx="4112433" cy="860425"/>
          </a:xfrm>
          <a:prstGeom prst="rect">
            <a:avLst/>
          </a:prstGeom>
        </p:spPr>
        <p:txBody>
          <a:bodyPr anchor="t" rtlCol="false" tIns="0" lIns="0" bIns="0" rIns="0">
            <a:spAutoFit/>
          </a:bodyPr>
          <a:lstStyle/>
          <a:p>
            <a:pPr algn="ctr">
              <a:lnSpc>
                <a:spcPts val="3499"/>
              </a:lnSpc>
            </a:pPr>
            <a:r>
              <a:rPr lang="en-US" sz="2499" b="true">
                <a:solidFill>
                  <a:srgbClr val="000000"/>
                </a:solidFill>
                <a:latin typeface="Garet Bold"/>
                <a:ea typeface="Garet Bold"/>
                <a:cs typeface="Garet Bold"/>
                <a:sym typeface="Garet Bold"/>
              </a:rPr>
              <a:t>Early 2020 – COVID-19 Outbreak Begins</a:t>
            </a:r>
          </a:p>
        </p:txBody>
      </p:sp>
      <p:sp>
        <p:nvSpPr>
          <p:cNvPr name="TextBox 37" id="37"/>
          <p:cNvSpPr txBox="true"/>
          <p:nvPr/>
        </p:nvSpPr>
        <p:spPr>
          <a:xfrm rot="0">
            <a:off x="12766011" y="4689475"/>
            <a:ext cx="4112433" cy="860425"/>
          </a:xfrm>
          <a:prstGeom prst="rect">
            <a:avLst/>
          </a:prstGeom>
        </p:spPr>
        <p:txBody>
          <a:bodyPr anchor="t" rtlCol="false" tIns="0" lIns="0" bIns="0" rIns="0">
            <a:spAutoFit/>
          </a:bodyPr>
          <a:lstStyle/>
          <a:p>
            <a:pPr algn="ctr">
              <a:lnSpc>
                <a:spcPts val="3499"/>
              </a:lnSpc>
            </a:pPr>
            <a:r>
              <a:rPr lang="en-US" sz="2499" b="true">
                <a:solidFill>
                  <a:srgbClr val="000000"/>
                </a:solidFill>
                <a:latin typeface="Garet Bold"/>
                <a:ea typeface="Garet Bold"/>
                <a:cs typeface="Garet Bold"/>
                <a:sym typeface="Garet Bold"/>
              </a:rPr>
              <a:t>2021 – Extreme Weather Events</a:t>
            </a:r>
          </a:p>
        </p:txBody>
      </p:sp>
      <p:sp>
        <p:nvSpPr>
          <p:cNvPr name="TextBox 38" id="38"/>
          <p:cNvSpPr txBox="true"/>
          <p:nvPr/>
        </p:nvSpPr>
        <p:spPr>
          <a:xfrm rot="0">
            <a:off x="1408378" y="5850890"/>
            <a:ext cx="4112433" cy="3407410"/>
          </a:xfrm>
          <a:prstGeom prst="rect">
            <a:avLst/>
          </a:prstGeom>
        </p:spPr>
        <p:txBody>
          <a:bodyPr anchor="t" rtlCol="false" tIns="0" lIns="0" bIns="0" rIns="0">
            <a:spAutoFit/>
          </a:bodyPr>
          <a:lstStyle/>
          <a:p>
            <a:pPr algn="just" marL="0" indent="0" lvl="0">
              <a:lnSpc>
                <a:spcPts val="3410"/>
              </a:lnSpc>
            </a:pPr>
            <a:r>
              <a:rPr lang="en-US" sz="2200">
                <a:solidFill>
                  <a:srgbClr val="000000"/>
                </a:solidFill>
                <a:latin typeface="Open Sans"/>
                <a:ea typeface="Open Sans"/>
                <a:cs typeface="Open Sans"/>
                <a:sym typeface="Open Sans"/>
              </a:rPr>
              <a:t>The</a:t>
            </a:r>
            <a:r>
              <a:rPr lang="en-US" sz="2200">
                <a:solidFill>
                  <a:srgbClr val="000000"/>
                </a:solidFill>
                <a:latin typeface="Open Sans"/>
                <a:ea typeface="Open Sans"/>
                <a:cs typeface="Open Sans"/>
                <a:sym typeface="Open Sans"/>
              </a:rPr>
              <a:t> pandemic starts spreading across the U.S., leading to lockdowns, reduced mobility, and fewer vehicles on the road Travel bans, school closures, and work-from-home policies cause a sharp drop in traffic accidents..</a:t>
            </a:r>
          </a:p>
        </p:txBody>
      </p:sp>
      <p:sp>
        <p:nvSpPr>
          <p:cNvPr name="TextBox 39" id="39"/>
          <p:cNvSpPr txBox="true"/>
          <p:nvPr/>
        </p:nvSpPr>
        <p:spPr>
          <a:xfrm rot="0">
            <a:off x="12769988" y="6111875"/>
            <a:ext cx="4112433" cy="2121535"/>
          </a:xfrm>
          <a:prstGeom prst="rect">
            <a:avLst/>
          </a:prstGeom>
        </p:spPr>
        <p:txBody>
          <a:bodyPr anchor="t" rtlCol="false" tIns="0" lIns="0" bIns="0" rIns="0">
            <a:spAutoFit/>
          </a:bodyPr>
          <a:lstStyle/>
          <a:p>
            <a:pPr algn="just">
              <a:lnSpc>
                <a:spcPts val="3410"/>
              </a:lnSpc>
            </a:pPr>
          </a:p>
          <a:p>
            <a:pPr algn="just" marL="0" indent="0" lvl="0">
              <a:lnSpc>
                <a:spcPts val="3410"/>
              </a:lnSpc>
            </a:pPr>
            <a:r>
              <a:rPr lang="en-US" sz="2200">
                <a:solidFill>
                  <a:srgbClr val="000000"/>
                </a:solidFill>
                <a:latin typeface="Open Sans"/>
                <a:ea typeface="Open Sans"/>
                <a:cs typeface="Open Sans"/>
                <a:sym typeface="Open Sans"/>
              </a:rPr>
              <a:t>Sev</a:t>
            </a:r>
            <a:r>
              <a:rPr lang="en-US" sz="2200">
                <a:solidFill>
                  <a:srgbClr val="000000"/>
                </a:solidFill>
                <a:latin typeface="Open Sans"/>
                <a:ea typeface="Open Sans"/>
                <a:cs typeface="Open Sans"/>
                <a:sym typeface="Open Sans"/>
              </a:rPr>
              <a:t>ere storms in Texas and record heat waves in western states affect road conditions and accident rates.</a:t>
            </a:r>
          </a:p>
        </p:txBody>
      </p:sp>
      <p:sp>
        <p:nvSpPr>
          <p:cNvPr name="TextBox 40" id="40"/>
          <p:cNvSpPr txBox="true"/>
          <p:nvPr/>
        </p:nvSpPr>
        <p:spPr>
          <a:xfrm rot="0">
            <a:off x="7410262" y="5888990"/>
            <a:ext cx="3469364" cy="2412365"/>
          </a:xfrm>
          <a:prstGeom prst="rect">
            <a:avLst/>
          </a:prstGeom>
        </p:spPr>
        <p:txBody>
          <a:bodyPr anchor="t" rtlCol="false" tIns="0" lIns="0" bIns="0" rIns="0">
            <a:spAutoFit/>
          </a:bodyPr>
          <a:lstStyle/>
          <a:p>
            <a:pPr algn="ctr">
              <a:lnSpc>
                <a:spcPts val="2659"/>
              </a:lnSpc>
              <a:spcBef>
                <a:spcPct val="0"/>
              </a:spcBef>
            </a:pPr>
          </a:p>
          <a:p>
            <a:pPr algn="ctr">
              <a:lnSpc>
                <a:spcPts val="3359"/>
              </a:lnSpc>
              <a:spcBef>
                <a:spcPct val="0"/>
              </a:spcBef>
            </a:pPr>
            <a:r>
              <a:rPr lang="en-US" sz="2399">
                <a:solidFill>
                  <a:srgbClr val="000000"/>
                </a:solidFill>
                <a:latin typeface="Inter"/>
                <a:ea typeface="Inter"/>
                <a:cs typeface="Inter"/>
                <a:sym typeface="Inter"/>
              </a:rPr>
              <a:t>New regulations reverse several travel and environmental restrictions, increasing national mobility.</a:t>
            </a:r>
          </a:p>
        </p:txBody>
      </p:sp>
      <p:sp>
        <p:nvSpPr>
          <p:cNvPr name="TextBox 41" id="41"/>
          <p:cNvSpPr txBox="true"/>
          <p:nvPr/>
        </p:nvSpPr>
        <p:spPr>
          <a:xfrm rot="0">
            <a:off x="7247448" y="4689475"/>
            <a:ext cx="3920957" cy="860425"/>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Inter Bold"/>
                <a:ea typeface="Inter Bold"/>
                <a:cs typeface="Inter Bold"/>
                <a:sym typeface="Inter Bold"/>
              </a:rPr>
              <a:t>2021 – Biden Administration Policies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798572" y="-3621334"/>
            <a:ext cx="6460278" cy="646027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1959453" y="0"/>
            <a:ext cx="6534650" cy="10287000"/>
            <a:chOff x="0" y="0"/>
            <a:chExt cx="1721060" cy="2709333"/>
          </a:xfrm>
        </p:grpSpPr>
        <p:sp>
          <p:nvSpPr>
            <p:cNvPr name="Freeform 6" id="6"/>
            <p:cNvSpPr/>
            <p:nvPr/>
          </p:nvSpPr>
          <p:spPr>
            <a:xfrm flipH="false" flipV="false" rot="0">
              <a:off x="0" y="0"/>
              <a:ext cx="1721060" cy="2709333"/>
            </a:xfrm>
            <a:custGeom>
              <a:avLst/>
              <a:gdLst/>
              <a:ahLst/>
              <a:cxnLst/>
              <a:rect r="r" b="b" t="t" l="l"/>
              <a:pathLst>
                <a:path h="2709333" w="1721060">
                  <a:moveTo>
                    <a:pt x="0" y="0"/>
                  </a:moveTo>
                  <a:lnTo>
                    <a:pt x="1721060" y="0"/>
                  </a:lnTo>
                  <a:lnTo>
                    <a:pt x="1721060" y="2709333"/>
                  </a:lnTo>
                  <a:lnTo>
                    <a:pt x="0" y="2709333"/>
                  </a:lnTo>
                  <a:close/>
                </a:path>
              </a:pathLst>
            </a:custGeom>
            <a:solidFill>
              <a:srgbClr val="0345E4"/>
            </a:solidFill>
          </p:spPr>
        </p:sp>
        <p:sp>
          <p:nvSpPr>
            <p:cNvPr name="TextBox 7" id="7"/>
            <p:cNvSpPr txBox="true"/>
            <p:nvPr/>
          </p:nvSpPr>
          <p:spPr>
            <a:xfrm>
              <a:off x="0" y="-38100"/>
              <a:ext cx="1721060" cy="2747433"/>
            </a:xfrm>
            <a:prstGeom prst="rect">
              <a:avLst/>
            </a:prstGeom>
          </p:spPr>
          <p:txBody>
            <a:bodyPr anchor="ctr" rtlCol="false" tIns="50800" lIns="50800" bIns="50800" rIns="50800"/>
            <a:lstStyle/>
            <a:p>
              <a:pPr algn="ctr">
                <a:lnSpc>
                  <a:spcPts val="2659"/>
                </a:lnSpc>
              </a:pPr>
            </a:p>
          </p:txBody>
        </p:sp>
      </p:grpSp>
      <p:sp>
        <p:nvSpPr>
          <p:cNvPr name="AutoShape 8" id="8"/>
          <p:cNvSpPr/>
          <p:nvPr/>
        </p:nvSpPr>
        <p:spPr>
          <a:xfrm>
            <a:off x="12084260" y="4135028"/>
            <a:ext cx="1310100" cy="0"/>
          </a:xfrm>
          <a:prstGeom prst="line">
            <a:avLst/>
          </a:prstGeom>
          <a:ln cap="flat" w="95250">
            <a:solidFill>
              <a:srgbClr val="FFFFFF"/>
            </a:solidFill>
            <a:prstDash val="solid"/>
            <a:headEnd type="none" len="sm" w="sm"/>
            <a:tailEnd type="none" len="sm" w="sm"/>
          </a:ln>
        </p:spPr>
      </p:sp>
      <p:sp>
        <p:nvSpPr>
          <p:cNvPr name="TextBox 9" id="9"/>
          <p:cNvSpPr txBox="true"/>
          <p:nvPr/>
        </p:nvSpPr>
        <p:spPr>
          <a:xfrm rot="0">
            <a:off x="12690356" y="933450"/>
            <a:ext cx="4568944" cy="2625726"/>
          </a:xfrm>
          <a:prstGeom prst="rect">
            <a:avLst/>
          </a:prstGeom>
        </p:spPr>
        <p:txBody>
          <a:bodyPr anchor="t" rtlCol="false" tIns="0" lIns="0" bIns="0" rIns="0">
            <a:spAutoFit/>
          </a:bodyPr>
          <a:lstStyle/>
          <a:p>
            <a:pPr algn="ctr">
              <a:lnSpc>
                <a:spcPts val="6999"/>
              </a:lnSpc>
            </a:pPr>
            <a:r>
              <a:rPr lang="en-US" b="true" sz="4999" spc="99">
                <a:solidFill>
                  <a:srgbClr val="FFFFFF"/>
                </a:solidFill>
                <a:latin typeface="Garet Bold"/>
                <a:ea typeface="Garet Bold"/>
                <a:cs typeface="Garet Bold"/>
                <a:sym typeface="Garet Bold"/>
              </a:rPr>
              <a:t>TOP ACCIDENT IN DAYS</a:t>
            </a:r>
          </a:p>
        </p:txBody>
      </p:sp>
      <p:sp>
        <p:nvSpPr>
          <p:cNvPr name="TextBox 10" id="10"/>
          <p:cNvSpPr txBox="true"/>
          <p:nvPr/>
        </p:nvSpPr>
        <p:spPr>
          <a:xfrm rot="0">
            <a:off x="7515316" y="4533462"/>
            <a:ext cx="4568944" cy="854076"/>
          </a:xfrm>
          <a:prstGeom prst="rect">
            <a:avLst/>
          </a:prstGeom>
        </p:spPr>
        <p:txBody>
          <a:bodyPr anchor="t" rtlCol="false" tIns="0" lIns="0" bIns="0" rIns="0">
            <a:spAutoFit/>
          </a:bodyPr>
          <a:lstStyle/>
          <a:p>
            <a:pPr algn="l">
              <a:lnSpc>
                <a:spcPts val="6999"/>
              </a:lnSpc>
            </a:pPr>
            <a:r>
              <a:rPr lang="en-US" b="true" sz="4999" spc="99">
                <a:solidFill>
                  <a:srgbClr val="FFFFFF"/>
                </a:solidFill>
                <a:latin typeface="Garet Bold"/>
                <a:ea typeface="Garet Bold"/>
                <a:cs typeface="Garet Bold"/>
                <a:sym typeface="Garet Bold"/>
              </a:rPr>
              <a:t>STATISTIC</a:t>
            </a:r>
          </a:p>
        </p:txBody>
      </p:sp>
      <p:sp>
        <p:nvSpPr>
          <p:cNvPr name="TextBox 11" id="11"/>
          <p:cNvSpPr txBox="true"/>
          <p:nvPr/>
        </p:nvSpPr>
        <p:spPr>
          <a:xfrm rot="0">
            <a:off x="1648963" y="9023350"/>
            <a:ext cx="2743103" cy="389255"/>
          </a:xfrm>
          <a:prstGeom prst="rect">
            <a:avLst/>
          </a:prstGeom>
        </p:spPr>
        <p:txBody>
          <a:bodyPr anchor="t" rtlCol="false" tIns="0" lIns="0" bIns="0" rIns="0">
            <a:spAutoFit/>
          </a:bodyPr>
          <a:lstStyle/>
          <a:p>
            <a:pPr algn="l">
              <a:lnSpc>
                <a:spcPts val="3220"/>
              </a:lnSpc>
            </a:pPr>
            <a:r>
              <a:rPr lang="en-US" sz="2300" b="true">
                <a:solidFill>
                  <a:srgbClr val="FFFFFF"/>
                </a:solidFill>
                <a:latin typeface="Garet Bold"/>
                <a:ea typeface="Garet Bold"/>
                <a:cs typeface="Garet Bold"/>
                <a:sym typeface="Garet Bold"/>
              </a:rPr>
              <a:t>Thynk Unlimited</a:t>
            </a:r>
          </a:p>
        </p:txBody>
      </p:sp>
      <p:grpSp>
        <p:nvGrpSpPr>
          <p:cNvPr name="Group 12" id="12"/>
          <p:cNvGrpSpPr/>
          <p:nvPr/>
        </p:nvGrpSpPr>
        <p:grpSpPr>
          <a:xfrm rot="0">
            <a:off x="16230656" y="-1369287"/>
            <a:ext cx="3277467" cy="327746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1372189" y="34355"/>
            <a:ext cx="8225653" cy="10218290"/>
          </a:xfrm>
          <a:custGeom>
            <a:avLst/>
            <a:gdLst/>
            <a:ahLst/>
            <a:cxnLst/>
            <a:rect r="r" b="b" t="t" l="l"/>
            <a:pathLst>
              <a:path h="10218290" w="8225653">
                <a:moveTo>
                  <a:pt x="0" y="0"/>
                </a:moveTo>
                <a:lnTo>
                  <a:pt x="8225652" y="0"/>
                </a:lnTo>
                <a:lnTo>
                  <a:pt x="8225652" y="10218290"/>
                </a:lnTo>
                <a:lnTo>
                  <a:pt x="0" y="10218290"/>
                </a:lnTo>
                <a:lnTo>
                  <a:pt x="0" y="0"/>
                </a:lnTo>
                <a:close/>
              </a:path>
            </a:pathLst>
          </a:custGeom>
          <a:blipFill>
            <a:blip r:embed="rId2"/>
            <a:stretch>
              <a:fillRect l="-5343" t="-10701" r="0" b="-2423"/>
            </a:stretch>
          </a:blipFill>
        </p:spPr>
      </p:sp>
      <p:sp>
        <p:nvSpPr>
          <p:cNvPr name="Freeform 16" id="16"/>
          <p:cNvSpPr/>
          <p:nvPr/>
        </p:nvSpPr>
        <p:spPr>
          <a:xfrm flipH="false" flipV="false" rot="0">
            <a:off x="12496561" y="4489692"/>
            <a:ext cx="5460433" cy="3373845"/>
          </a:xfrm>
          <a:custGeom>
            <a:avLst/>
            <a:gdLst/>
            <a:ahLst/>
            <a:cxnLst/>
            <a:rect r="r" b="b" t="t" l="l"/>
            <a:pathLst>
              <a:path h="3373845" w="5460433">
                <a:moveTo>
                  <a:pt x="0" y="0"/>
                </a:moveTo>
                <a:lnTo>
                  <a:pt x="5460433" y="0"/>
                </a:lnTo>
                <a:lnTo>
                  <a:pt x="5460433" y="3373845"/>
                </a:lnTo>
                <a:lnTo>
                  <a:pt x="0" y="3373845"/>
                </a:lnTo>
                <a:lnTo>
                  <a:pt x="0" y="0"/>
                </a:lnTo>
                <a:close/>
              </a:path>
            </a:pathLst>
          </a:custGeom>
          <a:blipFill>
            <a:blip r:embed="rId3"/>
            <a:stretch>
              <a:fillRect l="-15184" t="-24346" r="-20231" b="-21672"/>
            </a:stretch>
          </a:blipFill>
        </p:spPr>
      </p:sp>
      <p:sp>
        <p:nvSpPr>
          <p:cNvPr name="TextBox 17" id="17"/>
          <p:cNvSpPr txBox="true"/>
          <p:nvPr/>
        </p:nvSpPr>
        <p:spPr>
          <a:xfrm rot="-5400000">
            <a:off x="-809536" y="5175130"/>
            <a:ext cx="3251657" cy="424814"/>
          </a:xfrm>
          <a:prstGeom prst="rect">
            <a:avLst/>
          </a:prstGeom>
        </p:spPr>
        <p:txBody>
          <a:bodyPr anchor="t" rtlCol="false" tIns="0" lIns="0" bIns="0" rIns="0">
            <a:spAutoFit/>
          </a:bodyPr>
          <a:lstStyle/>
          <a:p>
            <a:pPr algn="just" marL="0" indent="0" lvl="0">
              <a:lnSpc>
                <a:spcPts val="3675"/>
              </a:lnSpc>
            </a:pPr>
            <a:r>
              <a:rPr lang="en-US" sz="2100">
                <a:solidFill>
                  <a:srgbClr val="000000"/>
                </a:solidFill>
                <a:latin typeface="Open Sans"/>
                <a:ea typeface="Open Sans"/>
                <a:cs typeface="Open Sans"/>
                <a:sym typeface="Open Sans"/>
              </a:rPr>
              <a:t>Number of accidents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798572" y="-3621334"/>
            <a:ext cx="6460278" cy="646027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600480" y="0"/>
            <a:ext cx="8893623" cy="10287000"/>
            <a:chOff x="0" y="0"/>
            <a:chExt cx="2342353" cy="2709333"/>
          </a:xfrm>
        </p:grpSpPr>
        <p:sp>
          <p:nvSpPr>
            <p:cNvPr name="Freeform 6" id="6"/>
            <p:cNvSpPr/>
            <p:nvPr/>
          </p:nvSpPr>
          <p:spPr>
            <a:xfrm flipH="false" flipV="false" rot="0">
              <a:off x="0" y="0"/>
              <a:ext cx="2342354" cy="2709333"/>
            </a:xfrm>
            <a:custGeom>
              <a:avLst/>
              <a:gdLst/>
              <a:ahLst/>
              <a:cxnLst/>
              <a:rect r="r" b="b" t="t" l="l"/>
              <a:pathLst>
                <a:path h="2709333" w="2342354">
                  <a:moveTo>
                    <a:pt x="0" y="0"/>
                  </a:moveTo>
                  <a:lnTo>
                    <a:pt x="2342354" y="0"/>
                  </a:lnTo>
                  <a:lnTo>
                    <a:pt x="2342354" y="2709333"/>
                  </a:lnTo>
                  <a:lnTo>
                    <a:pt x="0" y="2709333"/>
                  </a:lnTo>
                  <a:close/>
                </a:path>
              </a:pathLst>
            </a:custGeom>
            <a:solidFill>
              <a:srgbClr val="0345E4"/>
            </a:solidFill>
          </p:spPr>
        </p:sp>
        <p:sp>
          <p:nvSpPr>
            <p:cNvPr name="TextBox 7" id="7"/>
            <p:cNvSpPr txBox="true"/>
            <p:nvPr/>
          </p:nvSpPr>
          <p:spPr>
            <a:xfrm>
              <a:off x="0" y="-38100"/>
              <a:ext cx="2342353" cy="2747433"/>
            </a:xfrm>
            <a:prstGeom prst="rect">
              <a:avLst/>
            </a:prstGeom>
          </p:spPr>
          <p:txBody>
            <a:bodyPr anchor="ctr" rtlCol="false" tIns="50800" lIns="50800" bIns="50800" rIns="50800"/>
            <a:lstStyle/>
            <a:p>
              <a:pPr algn="ctr">
                <a:lnSpc>
                  <a:spcPts val="2659"/>
                </a:lnSpc>
              </a:pPr>
            </a:p>
          </p:txBody>
        </p:sp>
      </p:grpSp>
      <p:sp>
        <p:nvSpPr>
          <p:cNvPr name="AutoShape 8" id="8"/>
          <p:cNvSpPr/>
          <p:nvPr/>
        </p:nvSpPr>
        <p:spPr>
          <a:xfrm>
            <a:off x="12084260" y="4135028"/>
            <a:ext cx="1310100" cy="0"/>
          </a:xfrm>
          <a:prstGeom prst="line">
            <a:avLst/>
          </a:prstGeom>
          <a:ln cap="flat" w="95250">
            <a:solidFill>
              <a:srgbClr val="FFFFFF"/>
            </a:solidFill>
            <a:prstDash val="solid"/>
            <a:headEnd type="none" len="sm" w="sm"/>
            <a:tailEnd type="none" len="sm" w="sm"/>
          </a:ln>
        </p:spPr>
      </p:sp>
      <p:sp>
        <p:nvSpPr>
          <p:cNvPr name="TextBox 9" id="9"/>
          <p:cNvSpPr txBox="true"/>
          <p:nvPr/>
        </p:nvSpPr>
        <p:spPr>
          <a:xfrm rot="0">
            <a:off x="12084260" y="813620"/>
            <a:ext cx="4568944" cy="2625726"/>
          </a:xfrm>
          <a:prstGeom prst="rect">
            <a:avLst/>
          </a:prstGeom>
        </p:spPr>
        <p:txBody>
          <a:bodyPr anchor="t" rtlCol="false" tIns="0" lIns="0" bIns="0" rIns="0">
            <a:spAutoFit/>
          </a:bodyPr>
          <a:lstStyle/>
          <a:p>
            <a:pPr algn="ctr">
              <a:lnSpc>
                <a:spcPts val="6999"/>
              </a:lnSpc>
            </a:pPr>
            <a:r>
              <a:rPr lang="en-US" b="true" sz="4999" spc="99">
                <a:solidFill>
                  <a:srgbClr val="FFFFFF"/>
                </a:solidFill>
                <a:latin typeface="Garet Bold"/>
                <a:ea typeface="Garet Bold"/>
                <a:cs typeface="Garet Bold"/>
                <a:sym typeface="Garet Bold"/>
              </a:rPr>
              <a:t>DAY VS. NIGHT ACCIDENT.</a:t>
            </a:r>
          </a:p>
        </p:txBody>
      </p:sp>
      <p:sp>
        <p:nvSpPr>
          <p:cNvPr name="TextBox 10" id="10"/>
          <p:cNvSpPr txBox="true"/>
          <p:nvPr/>
        </p:nvSpPr>
        <p:spPr>
          <a:xfrm rot="0">
            <a:off x="1648963" y="9023350"/>
            <a:ext cx="2743103" cy="389255"/>
          </a:xfrm>
          <a:prstGeom prst="rect">
            <a:avLst/>
          </a:prstGeom>
        </p:spPr>
        <p:txBody>
          <a:bodyPr anchor="t" rtlCol="false" tIns="0" lIns="0" bIns="0" rIns="0">
            <a:spAutoFit/>
          </a:bodyPr>
          <a:lstStyle/>
          <a:p>
            <a:pPr algn="l">
              <a:lnSpc>
                <a:spcPts val="3220"/>
              </a:lnSpc>
            </a:pPr>
            <a:r>
              <a:rPr lang="en-US" sz="2300" b="true">
                <a:solidFill>
                  <a:srgbClr val="FFFFFF"/>
                </a:solidFill>
                <a:latin typeface="Garet Bold"/>
                <a:ea typeface="Garet Bold"/>
                <a:cs typeface="Garet Bold"/>
                <a:sym typeface="Garet Bold"/>
              </a:rPr>
              <a:t>Thynk Unlimited</a:t>
            </a:r>
          </a:p>
        </p:txBody>
      </p:sp>
      <p:grpSp>
        <p:nvGrpSpPr>
          <p:cNvPr name="Group 11" id="11"/>
          <p:cNvGrpSpPr/>
          <p:nvPr/>
        </p:nvGrpSpPr>
        <p:grpSpPr>
          <a:xfrm rot="0">
            <a:off x="16230656" y="-1369287"/>
            <a:ext cx="3277467" cy="327746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2268062" y="0"/>
            <a:ext cx="3817423" cy="10287000"/>
          </a:xfrm>
          <a:custGeom>
            <a:avLst/>
            <a:gdLst/>
            <a:ahLst/>
            <a:cxnLst/>
            <a:rect r="r" b="b" t="t" l="l"/>
            <a:pathLst>
              <a:path h="10287000" w="3817423">
                <a:moveTo>
                  <a:pt x="0" y="0"/>
                </a:moveTo>
                <a:lnTo>
                  <a:pt x="3817423" y="0"/>
                </a:lnTo>
                <a:lnTo>
                  <a:pt x="3817423" y="10287000"/>
                </a:lnTo>
                <a:lnTo>
                  <a:pt x="0" y="10287000"/>
                </a:lnTo>
                <a:lnTo>
                  <a:pt x="0" y="0"/>
                </a:lnTo>
                <a:close/>
              </a:path>
            </a:pathLst>
          </a:custGeom>
          <a:blipFill>
            <a:blip r:embed="rId2"/>
            <a:stretch>
              <a:fillRect l="0" t="-17418" r="0" b="-6725"/>
            </a:stretch>
          </a:blipFill>
        </p:spPr>
      </p:sp>
      <p:sp>
        <p:nvSpPr>
          <p:cNvPr name="Freeform 15" id="15"/>
          <p:cNvSpPr/>
          <p:nvPr/>
        </p:nvSpPr>
        <p:spPr>
          <a:xfrm flipH="false" flipV="false" rot="0">
            <a:off x="12123275" y="4563459"/>
            <a:ext cx="4107381" cy="2338507"/>
          </a:xfrm>
          <a:custGeom>
            <a:avLst/>
            <a:gdLst/>
            <a:ahLst/>
            <a:cxnLst/>
            <a:rect r="r" b="b" t="t" l="l"/>
            <a:pathLst>
              <a:path h="2338507" w="4107381">
                <a:moveTo>
                  <a:pt x="0" y="0"/>
                </a:moveTo>
                <a:lnTo>
                  <a:pt x="4107381" y="0"/>
                </a:lnTo>
                <a:lnTo>
                  <a:pt x="4107381" y="2338508"/>
                </a:lnTo>
                <a:lnTo>
                  <a:pt x="0" y="2338508"/>
                </a:lnTo>
                <a:lnTo>
                  <a:pt x="0" y="0"/>
                </a:lnTo>
                <a:close/>
              </a:path>
            </a:pathLst>
          </a:custGeom>
          <a:blipFill>
            <a:blip r:embed="rId3"/>
            <a:stretch>
              <a:fillRect l="0" t="0" r="-768" b="0"/>
            </a:stretch>
          </a:blipFill>
        </p:spPr>
      </p:sp>
      <p:sp>
        <p:nvSpPr>
          <p:cNvPr name="Freeform 16" id="16"/>
          <p:cNvSpPr/>
          <p:nvPr/>
        </p:nvSpPr>
        <p:spPr>
          <a:xfrm flipH="false" flipV="false" rot="0">
            <a:off x="12123275" y="6912308"/>
            <a:ext cx="4107381" cy="2500297"/>
          </a:xfrm>
          <a:custGeom>
            <a:avLst/>
            <a:gdLst/>
            <a:ahLst/>
            <a:cxnLst/>
            <a:rect r="r" b="b" t="t" l="l"/>
            <a:pathLst>
              <a:path h="2500297" w="4107381">
                <a:moveTo>
                  <a:pt x="0" y="0"/>
                </a:moveTo>
                <a:lnTo>
                  <a:pt x="4107381" y="0"/>
                </a:lnTo>
                <a:lnTo>
                  <a:pt x="4107381" y="2500297"/>
                </a:lnTo>
                <a:lnTo>
                  <a:pt x="0" y="2500297"/>
                </a:lnTo>
                <a:lnTo>
                  <a:pt x="0" y="0"/>
                </a:lnTo>
                <a:close/>
              </a:path>
            </a:pathLst>
          </a:custGeom>
          <a:blipFill>
            <a:blip r:embed="rId4"/>
            <a:stretch>
              <a:fillRect l="0" t="-15238"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798572" y="-3621334"/>
            <a:ext cx="6460278" cy="646027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1454304" y="-14930"/>
            <a:ext cx="7024777" cy="10287000"/>
            <a:chOff x="0" y="0"/>
            <a:chExt cx="1850147" cy="2709333"/>
          </a:xfrm>
        </p:grpSpPr>
        <p:sp>
          <p:nvSpPr>
            <p:cNvPr name="Freeform 6" id="6"/>
            <p:cNvSpPr/>
            <p:nvPr/>
          </p:nvSpPr>
          <p:spPr>
            <a:xfrm flipH="false" flipV="false" rot="0">
              <a:off x="0" y="0"/>
              <a:ext cx="1850147" cy="2709333"/>
            </a:xfrm>
            <a:custGeom>
              <a:avLst/>
              <a:gdLst/>
              <a:ahLst/>
              <a:cxnLst/>
              <a:rect r="r" b="b" t="t" l="l"/>
              <a:pathLst>
                <a:path h="2709333" w="1850147">
                  <a:moveTo>
                    <a:pt x="0" y="0"/>
                  </a:moveTo>
                  <a:lnTo>
                    <a:pt x="1850147" y="0"/>
                  </a:lnTo>
                  <a:lnTo>
                    <a:pt x="1850147" y="2709333"/>
                  </a:lnTo>
                  <a:lnTo>
                    <a:pt x="0" y="2709333"/>
                  </a:lnTo>
                  <a:close/>
                </a:path>
              </a:pathLst>
            </a:custGeom>
            <a:solidFill>
              <a:srgbClr val="0345E4"/>
            </a:solidFill>
          </p:spPr>
        </p:sp>
        <p:sp>
          <p:nvSpPr>
            <p:cNvPr name="TextBox 7" id="7"/>
            <p:cNvSpPr txBox="true"/>
            <p:nvPr/>
          </p:nvSpPr>
          <p:spPr>
            <a:xfrm>
              <a:off x="0" y="-38100"/>
              <a:ext cx="1850147" cy="2747433"/>
            </a:xfrm>
            <a:prstGeom prst="rect">
              <a:avLst/>
            </a:prstGeom>
          </p:spPr>
          <p:txBody>
            <a:bodyPr anchor="ctr" rtlCol="false" tIns="50800" lIns="50800" bIns="50800" rIns="50800"/>
            <a:lstStyle/>
            <a:p>
              <a:pPr algn="ctr">
                <a:lnSpc>
                  <a:spcPts val="2659"/>
                </a:lnSpc>
              </a:pPr>
            </a:p>
          </p:txBody>
        </p:sp>
      </p:grpSp>
      <p:sp>
        <p:nvSpPr>
          <p:cNvPr name="AutoShape 8" id="8"/>
          <p:cNvSpPr/>
          <p:nvPr/>
        </p:nvSpPr>
        <p:spPr>
          <a:xfrm>
            <a:off x="12465658" y="4096889"/>
            <a:ext cx="1310100" cy="0"/>
          </a:xfrm>
          <a:prstGeom prst="line">
            <a:avLst/>
          </a:prstGeom>
          <a:ln cap="flat" w="95250">
            <a:solidFill>
              <a:srgbClr val="FFFFFF"/>
            </a:solidFill>
            <a:prstDash val="solid"/>
            <a:headEnd type="none" len="sm" w="sm"/>
            <a:tailEnd type="none" len="sm" w="sm"/>
          </a:ln>
        </p:spPr>
      </p:sp>
      <p:sp>
        <p:nvSpPr>
          <p:cNvPr name="TextBox 9" id="9"/>
          <p:cNvSpPr txBox="true"/>
          <p:nvPr/>
        </p:nvSpPr>
        <p:spPr>
          <a:xfrm rot="0">
            <a:off x="11839099" y="174197"/>
            <a:ext cx="6208953" cy="3511551"/>
          </a:xfrm>
          <a:prstGeom prst="rect">
            <a:avLst/>
          </a:prstGeom>
        </p:spPr>
        <p:txBody>
          <a:bodyPr anchor="t" rtlCol="false" tIns="0" lIns="0" bIns="0" rIns="0">
            <a:spAutoFit/>
          </a:bodyPr>
          <a:lstStyle/>
          <a:p>
            <a:pPr algn="ctr">
              <a:lnSpc>
                <a:spcPts val="6999"/>
              </a:lnSpc>
            </a:pPr>
            <a:r>
              <a:rPr lang="en-US" b="true" sz="4999" spc="99">
                <a:solidFill>
                  <a:srgbClr val="FFFFFF"/>
                </a:solidFill>
                <a:latin typeface="Garet Bold"/>
                <a:ea typeface="Garet Bold"/>
                <a:cs typeface="Garet Bold"/>
                <a:sym typeface="Garet Bold"/>
              </a:rPr>
              <a:t>US CITIES WITH THE HIGHEST NUMBER OF ACCIDENTS</a:t>
            </a:r>
          </a:p>
        </p:txBody>
      </p:sp>
      <p:sp>
        <p:nvSpPr>
          <p:cNvPr name="TextBox 10" id="10"/>
          <p:cNvSpPr txBox="true"/>
          <p:nvPr/>
        </p:nvSpPr>
        <p:spPr>
          <a:xfrm rot="0">
            <a:off x="1648963" y="9023350"/>
            <a:ext cx="2743103" cy="389255"/>
          </a:xfrm>
          <a:prstGeom prst="rect">
            <a:avLst/>
          </a:prstGeom>
        </p:spPr>
        <p:txBody>
          <a:bodyPr anchor="t" rtlCol="false" tIns="0" lIns="0" bIns="0" rIns="0">
            <a:spAutoFit/>
          </a:bodyPr>
          <a:lstStyle/>
          <a:p>
            <a:pPr algn="l">
              <a:lnSpc>
                <a:spcPts val="3220"/>
              </a:lnSpc>
            </a:pPr>
            <a:r>
              <a:rPr lang="en-US" sz="2300" b="true">
                <a:solidFill>
                  <a:srgbClr val="FFFFFF"/>
                </a:solidFill>
                <a:latin typeface="Garet Bold"/>
                <a:ea typeface="Garet Bold"/>
                <a:cs typeface="Garet Bold"/>
                <a:sym typeface="Garet Bold"/>
              </a:rPr>
              <a:t>Thynk Unlimited</a:t>
            </a:r>
          </a:p>
        </p:txBody>
      </p:sp>
      <p:grpSp>
        <p:nvGrpSpPr>
          <p:cNvPr name="Group 11" id="11"/>
          <p:cNvGrpSpPr/>
          <p:nvPr/>
        </p:nvGrpSpPr>
        <p:grpSpPr>
          <a:xfrm rot="0">
            <a:off x="16230656" y="-1369287"/>
            <a:ext cx="3277467" cy="327746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758195" y="844536"/>
            <a:ext cx="10366881" cy="8568069"/>
          </a:xfrm>
          <a:custGeom>
            <a:avLst/>
            <a:gdLst/>
            <a:ahLst/>
            <a:cxnLst/>
            <a:rect r="r" b="b" t="t" l="l"/>
            <a:pathLst>
              <a:path h="8568069" w="10366881">
                <a:moveTo>
                  <a:pt x="0" y="0"/>
                </a:moveTo>
                <a:lnTo>
                  <a:pt x="10366881" y="0"/>
                </a:lnTo>
                <a:lnTo>
                  <a:pt x="10366881" y="8568069"/>
                </a:lnTo>
                <a:lnTo>
                  <a:pt x="0" y="8568069"/>
                </a:lnTo>
                <a:lnTo>
                  <a:pt x="0" y="0"/>
                </a:lnTo>
                <a:close/>
              </a:path>
            </a:pathLst>
          </a:custGeom>
          <a:blipFill>
            <a:blip r:embed="rId2"/>
            <a:stretch>
              <a:fillRect l="-3264" t="-8308" r="0" b="-5004"/>
            </a:stretch>
          </a:blipFill>
        </p:spPr>
      </p:sp>
      <p:sp>
        <p:nvSpPr>
          <p:cNvPr name="TextBox 15" id="15"/>
          <p:cNvSpPr txBox="true"/>
          <p:nvPr/>
        </p:nvSpPr>
        <p:spPr>
          <a:xfrm rot="-5400000">
            <a:off x="-1118140" y="5175130"/>
            <a:ext cx="3251657" cy="424814"/>
          </a:xfrm>
          <a:prstGeom prst="rect">
            <a:avLst/>
          </a:prstGeom>
        </p:spPr>
        <p:txBody>
          <a:bodyPr anchor="t" rtlCol="false" tIns="0" lIns="0" bIns="0" rIns="0">
            <a:spAutoFit/>
          </a:bodyPr>
          <a:lstStyle/>
          <a:p>
            <a:pPr algn="just" marL="0" indent="0" lvl="0">
              <a:lnSpc>
                <a:spcPts val="3675"/>
              </a:lnSpc>
            </a:pPr>
            <a:r>
              <a:rPr lang="en-US" sz="2100">
                <a:solidFill>
                  <a:srgbClr val="B8B8B8"/>
                </a:solidFill>
                <a:latin typeface="Open Sans"/>
                <a:ea typeface="Open Sans"/>
                <a:cs typeface="Open Sans"/>
                <a:sym typeface="Open Sans"/>
              </a:rPr>
              <a:t>Number of accidents </a:t>
            </a:r>
          </a:p>
        </p:txBody>
      </p:sp>
      <p:sp>
        <p:nvSpPr>
          <p:cNvPr name="TextBox 16" id="16"/>
          <p:cNvSpPr txBox="true"/>
          <p:nvPr/>
        </p:nvSpPr>
        <p:spPr>
          <a:xfrm rot="0">
            <a:off x="5689027" y="9307830"/>
            <a:ext cx="772953" cy="424814"/>
          </a:xfrm>
          <a:prstGeom prst="rect">
            <a:avLst/>
          </a:prstGeom>
        </p:spPr>
        <p:txBody>
          <a:bodyPr anchor="t" rtlCol="false" tIns="0" lIns="0" bIns="0" rIns="0">
            <a:spAutoFit/>
          </a:bodyPr>
          <a:lstStyle/>
          <a:p>
            <a:pPr algn="ctr" marL="0" indent="0" lvl="0">
              <a:lnSpc>
                <a:spcPts val="3675"/>
              </a:lnSpc>
            </a:pPr>
            <a:r>
              <a:rPr lang="en-US" sz="2100">
                <a:solidFill>
                  <a:srgbClr val="B8B8B8"/>
                </a:solidFill>
                <a:latin typeface="Open Sans"/>
                <a:ea typeface="Open Sans"/>
                <a:cs typeface="Open Sans"/>
                <a:sym typeface="Open Sans"/>
              </a:rPr>
              <a:t>cities</a:t>
            </a:r>
          </a:p>
        </p:txBody>
      </p:sp>
      <p:grpSp>
        <p:nvGrpSpPr>
          <p:cNvPr name="Group 17" id="17"/>
          <p:cNvGrpSpPr/>
          <p:nvPr/>
        </p:nvGrpSpPr>
        <p:grpSpPr>
          <a:xfrm rot="0">
            <a:off x="12216892" y="4791481"/>
            <a:ext cx="5499600" cy="3440697"/>
            <a:chOff x="0" y="0"/>
            <a:chExt cx="1238470" cy="774820"/>
          </a:xfrm>
        </p:grpSpPr>
        <p:sp>
          <p:nvSpPr>
            <p:cNvPr name="Freeform 18" id="18"/>
            <p:cNvSpPr/>
            <p:nvPr/>
          </p:nvSpPr>
          <p:spPr>
            <a:xfrm flipH="false" flipV="false" rot="0">
              <a:off x="0" y="0"/>
              <a:ext cx="1238470" cy="774820"/>
            </a:xfrm>
            <a:custGeom>
              <a:avLst/>
              <a:gdLst/>
              <a:ahLst/>
              <a:cxnLst/>
              <a:rect r="r" b="b" t="t" l="l"/>
              <a:pathLst>
                <a:path h="774820" w="1238470">
                  <a:moveTo>
                    <a:pt x="71794" y="0"/>
                  </a:moveTo>
                  <a:lnTo>
                    <a:pt x="1166676" y="0"/>
                  </a:lnTo>
                  <a:cubicBezTo>
                    <a:pt x="1185717" y="0"/>
                    <a:pt x="1203978" y="7564"/>
                    <a:pt x="1217442" y="21028"/>
                  </a:cubicBezTo>
                  <a:cubicBezTo>
                    <a:pt x="1230906" y="34492"/>
                    <a:pt x="1238470" y="52753"/>
                    <a:pt x="1238470" y="71794"/>
                  </a:cubicBezTo>
                  <a:lnTo>
                    <a:pt x="1238470" y="703026"/>
                  </a:lnTo>
                  <a:cubicBezTo>
                    <a:pt x="1238470" y="742677"/>
                    <a:pt x="1206327" y="774820"/>
                    <a:pt x="1166676" y="774820"/>
                  </a:cubicBezTo>
                  <a:lnTo>
                    <a:pt x="71794" y="774820"/>
                  </a:lnTo>
                  <a:cubicBezTo>
                    <a:pt x="32143" y="774820"/>
                    <a:pt x="0" y="742677"/>
                    <a:pt x="0" y="703026"/>
                  </a:cubicBezTo>
                  <a:lnTo>
                    <a:pt x="0" y="71794"/>
                  </a:lnTo>
                  <a:cubicBezTo>
                    <a:pt x="0" y="32143"/>
                    <a:pt x="32143" y="0"/>
                    <a:pt x="71794" y="0"/>
                  </a:cubicBezTo>
                  <a:close/>
                </a:path>
              </a:pathLst>
            </a:custGeom>
            <a:solidFill>
              <a:srgbClr val="DAE9FF"/>
            </a:solidFill>
          </p:spPr>
        </p:sp>
        <p:sp>
          <p:nvSpPr>
            <p:cNvPr name="TextBox 19" id="19"/>
            <p:cNvSpPr txBox="true"/>
            <p:nvPr/>
          </p:nvSpPr>
          <p:spPr>
            <a:xfrm>
              <a:off x="0" y="-38100"/>
              <a:ext cx="1238470" cy="812920"/>
            </a:xfrm>
            <a:prstGeom prst="rect">
              <a:avLst/>
            </a:prstGeom>
          </p:spPr>
          <p:txBody>
            <a:bodyPr anchor="ctr" rtlCol="false" tIns="50800" lIns="50800" bIns="50800" rIns="50800"/>
            <a:lstStyle/>
            <a:p>
              <a:pPr algn="ctr">
                <a:lnSpc>
                  <a:spcPts val="2659"/>
                </a:lnSpc>
                <a:spcBef>
                  <a:spcPct val="0"/>
                </a:spcBef>
              </a:pPr>
            </a:p>
          </p:txBody>
        </p:sp>
      </p:grpSp>
      <p:sp>
        <p:nvSpPr>
          <p:cNvPr name="TextBox 20" id="20"/>
          <p:cNvSpPr txBox="true"/>
          <p:nvPr/>
        </p:nvSpPr>
        <p:spPr>
          <a:xfrm rot="0">
            <a:off x="12625845" y="5297991"/>
            <a:ext cx="4681695" cy="2370527"/>
          </a:xfrm>
          <a:prstGeom prst="rect">
            <a:avLst/>
          </a:prstGeom>
        </p:spPr>
        <p:txBody>
          <a:bodyPr anchor="t" rtlCol="false" tIns="0" lIns="0" bIns="0" rIns="0">
            <a:spAutoFit/>
          </a:bodyPr>
          <a:lstStyle/>
          <a:p>
            <a:pPr algn="ctr">
              <a:lnSpc>
                <a:spcPts val="4791"/>
              </a:lnSpc>
              <a:spcBef>
                <a:spcPct val="0"/>
              </a:spcBef>
            </a:pPr>
            <a:r>
              <a:rPr lang="en-US" sz="3422">
                <a:solidFill>
                  <a:srgbClr val="31356E"/>
                </a:solidFill>
                <a:latin typeface="Canva Sans"/>
                <a:ea typeface="Canva Sans"/>
                <a:cs typeface="Canva Sans"/>
                <a:sym typeface="Canva Sans"/>
              </a:rPr>
              <a:t>Accidents are most frequent in Miami , Los Angeles and Houston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DAG1JxIilfY</dc:identifier>
  <dcterms:modified xsi:type="dcterms:W3CDTF">2011-08-01T06:04:30Z</dcterms:modified>
  <cp:revision>1</cp:revision>
  <dc:title>White Blue Simple Modern Business Proposal Pitch Deck Presentation Design</dc:title>
</cp:coreProperties>
</file>